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360" r:id="rId3"/>
    <p:sldId id="260" r:id="rId4"/>
    <p:sldId id="263" r:id="rId5"/>
    <p:sldId id="342" r:id="rId6"/>
    <p:sldId id="361" r:id="rId7"/>
    <p:sldId id="267" r:id="rId8"/>
    <p:sldId id="270" r:id="rId9"/>
    <p:sldId id="272" r:id="rId10"/>
    <p:sldId id="297" r:id="rId11"/>
    <p:sldId id="300" r:id="rId12"/>
    <p:sldId id="302" r:id="rId13"/>
    <p:sldId id="326" r:id="rId14"/>
    <p:sldId id="327" r:id="rId15"/>
    <p:sldId id="324" r:id="rId16"/>
    <p:sldId id="325" r:id="rId17"/>
    <p:sldId id="278" r:id="rId18"/>
    <p:sldId id="279" r:id="rId19"/>
    <p:sldId id="266" r:id="rId20"/>
    <p:sldId id="265" r:id="rId21"/>
    <p:sldId id="284" r:id="rId22"/>
    <p:sldId id="303" r:id="rId23"/>
    <p:sldId id="339" r:id="rId24"/>
    <p:sldId id="333" r:id="rId25"/>
    <p:sldId id="334" r:id="rId26"/>
    <p:sldId id="332" r:id="rId27"/>
    <p:sldId id="315" r:id="rId28"/>
    <p:sldId id="329" r:id="rId29"/>
    <p:sldId id="330" r:id="rId30"/>
    <p:sldId id="287" r:id="rId31"/>
    <p:sldId id="318" r:id="rId32"/>
    <p:sldId id="345" r:id="rId33"/>
    <p:sldId id="349" r:id="rId34"/>
    <p:sldId id="343" r:id="rId35"/>
    <p:sldId id="322" r:id="rId36"/>
    <p:sldId id="323" r:id="rId37"/>
    <p:sldId id="340" r:id="rId38"/>
    <p:sldId id="359" r:id="rId39"/>
    <p:sldId id="363" r:id="rId40"/>
    <p:sldId id="262" r:id="rId41"/>
    <p:sldId id="298" r:id="rId42"/>
  </p:sldIdLst>
  <p:sldSz cx="9144000" cy="6858000" type="screen4x3"/>
  <p:notesSz cx="6858000" cy="9144000"/>
  <p:defaultTextStyle>
    <a:defPPr>
      <a:defRPr lang="ru-RU"/>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02" autoAdjust="0"/>
    <p:restoredTop sz="94660"/>
  </p:normalViewPr>
  <p:slideViewPr>
    <p:cSldViewPr>
      <p:cViewPr varScale="1">
        <p:scale>
          <a:sx n="66" d="100"/>
          <a:sy n="66" d="100"/>
        </p:scale>
        <p:origin x="1476" y="32"/>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171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8C0C4C06-8BC2-4F82-9C99-537B9EB7E0E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ru-RU" altLang="lv-LV"/>
          </a:p>
        </p:txBody>
      </p:sp>
      <p:sp>
        <p:nvSpPr>
          <p:cNvPr id="69635" name="Rectangle 3">
            <a:extLst>
              <a:ext uri="{FF2B5EF4-FFF2-40B4-BE49-F238E27FC236}">
                <a16:creationId xmlns:a16="http://schemas.microsoft.com/office/drawing/2014/main" id="{13D561F1-3A50-4D83-98D7-7A6680531637}"/>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ru-RU" altLang="lv-LV"/>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a:extLst>
              <a:ext uri="{FF2B5EF4-FFF2-40B4-BE49-F238E27FC236}">
                <a16:creationId xmlns:a16="http://schemas.microsoft.com/office/drawing/2014/main" id="{C96050DD-DB6D-4642-84D0-4E63DA64AC9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lv-LV" noProof="0"/>
              <a:t>Click to edit Master text styles</a:t>
            </a:r>
          </a:p>
          <a:p>
            <a:pPr lvl="1"/>
            <a:r>
              <a:rPr lang="ru-RU" altLang="lv-LV" noProof="0"/>
              <a:t>Second level</a:t>
            </a:r>
          </a:p>
          <a:p>
            <a:pPr lvl="2"/>
            <a:r>
              <a:rPr lang="ru-RU" altLang="lv-LV" noProof="0"/>
              <a:t>Third level</a:t>
            </a:r>
          </a:p>
          <a:p>
            <a:pPr lvl="3"/>
            <a:r>
              <a:rPr lang="ru-RU" altLang="lv-LV" noProof="0"/>
              <a:t>Fourth level</a:t>
            </a:r>
          </a:p>
          <a:p>
            <a:pPr lvl="4"/>
            <a:r>
              <a:rPr lang="ru-RU" altLang="lv-LV" noProof="0"/>
              <a:t>Fifth level</a:t>
            </a:r>
          </a:p>
        </p:txBody>
      </p:sp>
      <p:sp>
        <p:nvSpPr>
          <p:cNvPr id="69638" name="Rectangle 6">
            <a:extLst>
              <a:ext uri="{FF2B5EF4-FFF2-40B4-BE49-F238E27FC236}">
                <a16:creationId xmlns:a16="http://schemas.microsoft.com/office/drawing/2014/main" id="{EDA8C575-734D-47B3-B113-23F899D72627}"/>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ru-RU" altLang="lv-LV"/>
          </a:p>
        </p:txBody>
      </p:sp>
      <p:sp>
        <p:nvSpPr>
          <p:cNvPr id="69639" name="Rectangle 7">
            <a:extLst>
              <a:ext uri="{FF2B5EF4-FFF2-40B4-BE49-F238E27FC236}">
                <a16:creationId xmlns:a16="http://schemas.microsoft.com/office/drawing/2014/main" id="{C6434ABE-31A2-4D91-BB1F-66322DFBCEB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EC9C8DF4-5A8D-4EC6-A5C7-F6E650CA1E84}" type="slidenum">
              <a:rPr lang="ru-RU" altLang="lv-LV"/>
              <a:pPr>
                <a:defRPr/>
              </a:pPr>
              <a:t>‹#›</a:t>
            </a:fld>
            <a:endParaRPr lang="ru-RU" altLang="lv-LV"/>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1E2571B-BAB3-4C2A-B55D-4311A1778EAF}"/>
              </a:ext>
            </a:extLst>
          </p:cNvPr>
          <p:cNvSpPr>
            <a:spLocks noGrp="1" noChangeArrowheads="1"/>
          </p:cNvSpPr>
          <p:nvPr>
            <p:ph type="ctrTitle"/>
          </p:nvPr>
        </p:nvSpPr>
        <p:spPr>
          <a:xfrm>
            <a:off x="250825" y="1820863"/>
            <a:ext cx="5903913" cy="1109662"/>
          </a:xfrm>
          <a:effectLst>
            <a:outerShdw dist="17961" dir="2700000" algn="ctr" rotWithShape="0">
              <a:schemeClr val="bg2"/>
            </a:outerShdw>
          </a:effectLst>
        </p:spPr>
        <p:txBody>
          <a:bodyPr/>
          <a:lstStyle>
            <a:lvl1pPr>
              <a:defRPr sz="3200"/>
            </a:lvl1pPr>
          </a:lstStyle>
          <a:p>
            <a:pPr lvl="0"/>
            <a:r>
              <a:rPr lang="lv-LV" altLang="lv-LV" noProof="0"/>
              <a:t>Rediģēt šablona virsraksta stilu</a:t>
            </a:r>
            <a:endParaRPr lang="ru-RU" altLang="lv-LV" noProof="0"/>
          </a:p>
        </p:txBody>
      </p:sp>
      <p:sp>
        <p:nvSpPr>
          <p:cNvPr id="5123" name="Rectangle 3">
            <a:extLst>
              <a:ext uri="{FF2B5EF4-FFF2-40B4-BE49-F238E27FC236}">
                <a16:creationId xmlns:a16="http://schemas.microsoft.com/office/drawing/2014/main" id="{FDE86227-1C15-4ACD-A48A-1E83B324FBB0}"/>
              </a:ext>
            </a:extLst>
          </p:cNvPr>
          <p:cNvSpPr>
            <a:spLocks noGrp="1" noChangeArrowheads="1"/>
          </p:cNvSpPr>
          <p:nvPr>
            <p:ph type="subTitle" idx="1"/>
          </p:nvPr>
        </p:nvSpPr>
        <p:spPr>
          <a:xfrm>
            <a:off x="250825" y="2708275"/>
            <a:ext cx="5903913" cy="696913"/>
          </a:xfrm>
          <a:effectLst>
            <a:outerShdw dist="17961" dir="2700000" algn="ctr" rotWithShape="0">
              <a:schemeClr val="bg2"/>
            </a:outerShdw>
          </a:effectLst>
        </p:spPr>
        <p:txBody>
          <a:bodyPr/>
          <a:lstStyle>
            <a:lvl1pPr marL="0" indent="0">
              <a:buFontTx/>
              <a:buNone/>
              <a:defRPr sz="2400" b="1"/>
            </a:lvl1pPr>
          </a:lstStyle>
          <a:p>
            <a:pPr lvl="0"/>
            <a:r>
              <a:rPr lang="lv-LV" altLang="lv-LV" noProof="0"/>
              <a:t>Noklikšķiniet, lai rediģētu šablona apakšvirsraksta stilu</a:t>
            </a:r>
            <a:endParaRPr lang="ru-RU" altLang="lv-LV" noProof="0"/>
          </a:p>
        </p:txBody>
      </p:sp>
    </p:spTree>
    <p:extLst>
      <p:ext uri="{BB962C8B-B14F-4D97-AF65-F5344CB8AC3E}">
        <p14:creationId xmlns:p14="http://schemas.microsoft.com/office/powerpoint/2010/main" val="1311016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81B25D5-AFA6-41F6-969E-7828819FA748}"/>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616418C2-4B6F-44BC-A471-297C34F3F23D}"/>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167932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24CDE854-8422-4C0C-8178-4FE594411A53}"/>
              </a:ext>
            </a:extLst>
          </p:cNvPr>
          <p:cNvSpPr>
            <a:spLocks noGrp="1"/>
          </p:cNvSpPr>
          <p:nvPr>
            <p:ph type="title" orient="vert"/>
          </p:nvPr>
        </p:nvSpPr>
        <p:spPr>
          <a:xfrm>
            <a:off x="5886450" y="476250"/>
            <a:ext cx="1854200" cy="6119813"/>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56ACC950-52EE-4CFA-8BBE-3BF32B8EB968}"/>
              </a:ext>
            </a:extLst>
          </p:cNvPr>
          <p:cNvSpPr>
            <a:spLocks noGrp="1"/>
          </p:cNvSpPr>
          <p:nvPr>
            <p:ph type="body" orient="vert" idx="1"/>
          </p:nvPr>
        </p:nvSpPr>
        <p:spPr>
          <a:xfrm>
            <a:off x="323850" y="476250"/>
            <a:ext cx="5410200" cy="6119813"/>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105337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E9E64DC-85B1-4D70-B19D-4336BDCB162E}"/>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FEDCF1D7-9934-4DDD-ADE9-B535CE91CC12}"/>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585981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207F2B7-5975-4292-937E-AD255F4119BA}"/>
              </a:ext>
            </a:extLst>
          </p:cNvPr>
          <p:cNvSpPr>
            <a:spLocks noGrp="1"/>
          </p:cNvSpPr>
          <p:nvPr>
            <p:ph type="title"/>
          </p:nvPr>
        </p:nvSpPr>
        <p:spPr>
          <a:xfrm>
            <a:off x="623888" y="1709738"/>
            <a:ext cx="7886700" cy="2852737"/>
          </a:xfrm>
        </p:spPr>
        <p:txBody>
          <a:bodyPr anchor="b"/>
          <a:lstStyle>
            <a:lvl1pPr>
              <a:defRPr sz="6000"/>
            </a:lvl1pPr>
          </a:lstStyle>
          <a:p>
            <a:r>
              <a:rPr lang="lv-LV"/>
              <a:t>Rediģēt šablona virsraksta stilu</a:t>
            </a:r>
          </a:p>
        </p:txBody>
      </p:sp>
      <p:sp>
        <p:nvSpPr>
          <p:cNvPr id="3" name="Teksta vietturis 2">
            <a:extLst>
              <a:ext uri="{FF2B5EF4-FFF2-40B4-BE49-F238E27FC236}">
                <a16:creationId xmlns:a16="http://schemas.microsoft.com/office/drawing/2014/main" id="{0993E2C0-2FBA-4DE0-9427-2D759629732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lv-LV"/>
              <a:t>Noklikšķiniet, lai rediģētu šablona teksta stilus</a:t>
            </a:r>
          </a:p>
        </p:txBody>
      </p:sp>
    </p:spTree>
    <p:extLst>
      <p:ext uri="{BB962C8B-B14F-4D97-AF65-F5344CB8AC3E}">
        <p14:creationId xmlns:p14="http://schemas.microsoft.com/office/powerpoint/2010/main" val="4233309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C839F71-EFB1-4747-880D-54E2D4ECBD09}"/>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D771CAD6-DB80-48B4-B3FE-B1FA545A09C8}"/>
              </a:ext>
            </a:extLst>
          </p:cNvPr>
          <p:cNvSpPr>
            <a:spLocks noGrp="1"/>
          </p:cNvSpPr>
          <p:nvPr>
            <p:ph sz="half" idx="1"/>
          </p:nvPr>
        </p:nvSpPr>
        <p:spPr>
          <a:xfrm>
            <a:off x="323850" y="1773238"/>
            <a:ext cx="3632200" cy="4822825"/>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24F5C727-4B5F-453C-85DD-6DF4FBD86231}"/>
              </a:ext>
            </a:extLst>
          </p:cNvPr>
          <p:cNvSpPr>
            <a:spLocks noGrp="1"/>
          </p:cNvSpPr>
          <p:nvPr>
            <p:ph sz="half" idx="2"/>
          </p:nvPr>
        </p:nvSpPr>
        <p:spPr>
          <a:xfrm>
            <a:off x="4108450" y="1773238"/>
            <a:ext cx="3632200" cy="4822825"/>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62434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921754B-114F-4DFE-B005-14D927708DAB}"/>
              </a:ext>
            </a:extLst>
          </p:cNvPr>
          <p:cNvSpPr>
            <a:spLocks noGrp="1"/>
          </p:cNvSpPr>
          <p:nvPr>
            <p:ph type="title"/>
          </p:nvPr>
        </p:nvSpPr>
        <p:spPr>
          <a:xfrm>
            <a:off x="630238" y="365125"/>
            <a:ext cx="78867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5B781243-CD72-48F5-9CE3-DE8B91180C4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1C7035C2-39EC-4A68-8144-DC16C5BC61BA}"/>
              </a:ext>
            </a:extLst>
          </p:cNvPr>
          <p:cNvSpPr>
            <a:spLocks noGrp="1"/>
          </p:cNvSpPr>
          <p:nvPr>
            <p:ph sz="half" idx="2"/>
          </p:nvPr>
        </p:nvSpPr>
        <p:spPr>
          <a:xfrm>
            <a:off x="630238" y="2505075"/>
            <a:ext cx="3868737"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22936285-ACE1-4165-A8C3-70A7F0D5F0E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16BAC762-65C1-4C65-B191-12905D6F7BCC}"/>
              </a:ext>
            </a:extLst>
          </p:cNvPr>
          <p:cNvSpPr>
            <a:spLocks noGrp="1"/>
          </p:cNvSpPr>
          <p:nvPr>
            <p:ph sz="quarter" idx="4"/>
          </p:nvPr>
        </p:nvSpPr>
        <p:spPr>
          <a:xfrm>
            <a:off x="4629150" y="2505075"/>
            <a:ext cx="3887788"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298531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A2EA304-D1C4-4915-B6CE-A199B8401DE1}"/>
              </a:ext>
            </a:extLst>
          </p:cNvPr>
          <p:cNvSpPr>
            <a:spLocks noGrp="1"/>
          </p:cNvSpPr>
          <p:nvPr>
            <p:ph type="title"/>
          </p:nvPr>
        </p:nvSpPr>
        <p:spPr/>
        <p:txBody>
          <a:bodyPr/>
          <a:lstStyle/>
          <a:p>
            <a:r>
              <a:rPr lang="lv-LV"/>
              <a:t>Rediģēt šablona virsraksta stilu</a:t>
            </a:r>
          </a:p>
        </p:txBody>
      </p:sp>
    </p:spTree>
    <p:extLst>
      <p:ext uri="{BB962C8B-B14F-4D97-AF65-F5344CB8AC3E}">
        <p14:creationId xmlns:p14="http://schemas.microsoft.com/office/powerpoint/2010/main" val="264559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94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5CD6F2F-3DF7-473B-9004-4A8AF64C3B55}"/>
              </a:ext>
            </a:extLst>
          </p:cNvPr>
          <p:cNvSpPr>
            <a:spLocks noGrp="1"/>
          </p:cNvSpPr>
          <p:nvPr>
            <p:ph type="title"/>
          </p:nvPr>
        </p:nvSpPr>
        <p:spPr>
          <a:xfrm>
            <a:off x="630238" y="457200"/>
            <a:ext cx="2949575" cy="1600200"/>
          </a:xfrm>
        </p:spPr>
        <p:txBody>
          <a:bodyPr anchor="b"/>
          <a:lstStyle>
            <a:lvl1pPr>
              <a:defRPr sz="3200"/>
            </a:lvl1pPr>
          </a:lstStyle>
          <a:p>
            <a:r>
              <a:rPr lang="lv-LV"/>
              <a:t>Rediģēt šablona virsraksta stilu</a:t>
            </a:r>
          </a:p>
        </p:txBody>
      </p:sp>
      <p:sp>
        <p:nvSpPr>
          <p:cNvPr id="3" name="Satura vietturis 2">
            <a:extLst>
              <a:ext uri="{FF2B5EF4-FFF2-40B4-BE49-F238E27FC236}">
                <a16:creationId xmlns:a16="http://schemas.microsoft.com/office/drawing/2014/main" id="{079735E8-1EF6-42A5-94B1-F9B321B4AE9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A6DE7266-FA1E-412E-9D73-94B8B471DE2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Tree>
    <p:extLst>
      <p:ext uri="{BB962C8B-B14F-4D97-AF65-F5344CB8AC3E}">
        <p14:creationId xmlns:p14="http://schemas.microsoft.com/office/powerpoint/2010/main" val="3795763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E1FFA6B-B607-4AC6-8E76-EE81C9173674}"/>
              </a:ext>
            </a:extLst>
          </p:cNvPr>
          <p:cNvSpPr>
            <a:spLocks noGrp="1"/>
          </p:cNvSpPr>
          <p:nvPr>
            <p:ph type="title"/>
          </p:nvPr>
        </p:nvSpPr>
        <p:spPr>
          <a:xfrm>
            <a:off x="630238" y="457200"/>
            <a:ext cx="2949575" cy="1600200"/>
          </a:xfrm>
        </p:spPr>
        <p:txBody>
          <a:bodyPr anchor="b"/>
          <a:lstStyle>
            <a:lvl1pPr>
              <a:defRPr sz="3200"/>
            </a:lvl1pPr>
          </a:lstStyle>
          <a:p>
            <a:r>
              <a:rPr lang="lv-LV"/>
              <a:t>Rediģēt šablona virsraksta stilu</a:t>
            </a:r>
          </a:p>
        </p:txBody>
      </p:sp>
      <p:sp>
        <p:nvSpPr>
          <p:cNvPr id="3" name="Attēla vietturis 2">
            <a:extLst>
              <a:ext uri="{FF2B5EF4-FFF2-40B4-BE49-F238E27FC236}">
                <a16:creationId xmlns:a16="http://schemas.microsoft.com/office/drawing/2014/main" id="{7B612A02-D9C0-4BF8-B411-232A638851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lv-LV" noProof="0"/>
              <a:t>Noklikšķiniet uz ikonas, lai pievienotu attēlu</a:t>
            </a:r>
          </a:p>
        </p:txBody>
      </p:sp>
      <p:sp>
        <p:nvSpPr>
          <p:cNvPr id="4" name="Teksta vietturis 3">
            <a:extLst>
              <a:ext uri="{FF2B5EF4-FFF2-40B4-BE49-F238E27FC236}">
                <a16:creationId xmlns:a16="http://schemas.microsoft.com/office/drawing/2014/main" id="{3419910C-85A0-4CAE-BD47-19CE55D333D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Tree>
    <p:extLst>
      <p:ext uri="{BB962C8B-B14F-4D97-AF65-F5344CB8AC3E}">
        <p14:creationId xmlns:p14="http://schemas.microsoft.com/office/powerpoint/2010/main" val="420627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476250"/>
            <a:ext cx="74168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lv-LV" altLang="lv-LV"/>
              <a:t>Rediģēt šablona virsraksta stilu</a:t>
            </a:r>
            <a:endParaRPr lang="ru-RU" altLang="lv-LV"/>
          </a:p>
        </p:txBody>
      </p:sp>
      <p:sp>
        <p:nvSpPr>
          <p:cNvPr id="1027" name="Rectangle 3"/>
          <p:cNvSpPr>
            <a:spLocks noGrp="1" noChangeArrowheads="1"/>
          </p:cNvSpPr>
          <p:nvPr>
            <p:ph type="body" idx="1"/>
          </p:nvPr>
        </p:nvSpPr>
        <p:spPr bwMode="auto">
          <a:xfrm>
            <a:off x="323850" y="1773238"/>
            <a:ext cx="7416800"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lv-LV" altLang="lv-LV"/>
              <a:t>Noklikšķiniet, lai rediģētu šablona teksta stilus</a:t>
            </a:r>
          </a:p>
          <a:p>
            <a:pPr lvl="1"/>
            <a:r>
              <a:rPr lang="lv-LV" altLang="lv-LV"/>
              <a:t>Otrais līmenis</a:t>
            </a:r>
          </a:p>
          <a:p>
            <a:pPr lvl="2"/>
            <a:r>
              <a:rPr lang="lv-LV" altLang="lv-LV"/>
              <a:t>Trešais līmenis</a:t>
            </a:r>
          </a:p>
          <a:p>
            <a:pPr lvl="3"/>
            <a:r>
              <a:rPr lang="lv-LV" altLang="lv-LV"/>
              <a:t>Ceturtais līmenis</a:t>
            </a:r>
          </a:p>
          <a:p>
            <a:pPr lvl="4"/>
            <a:r>
              <a:rPr lang="lv-LV" altLang="lv-LV"/>
              <a:t>Piektais līmenis</a:t>
            </a:r>
            <a:endParaRPr lang="ru-RU" altLang="lv-LV"/>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0" fontAlgn="base" hangingPunct="0">
        <a:spcBef>
          <a:spcPct val="0"/>
        </a:spcBef>
        <a:spcAft>
          <a:spcPct val="0"/>
        </a:spcAft>
        <a:defRPr sz="3600" b="1" kern="1200">
          <a:solidFill>
            <a:srgbClr val="080808"/>
          </a:solidFill>
          <a:latin typeface="+mj-lt"/>
          <a:ea typeface="+mj-ea"/>
          <a:cs typeface="+mj-cs"/>
        </a:defRPr>
      </a:lvl1pPr>
      <a:lvl2pPr algn="l" rtl="0" eaLnBrk="0" fontAlgn="base" hangingPunct="0">
        <a:spcBef>
          <a:spcPct val="0"/>
        </a:spcBef>
        <a:spcAft>
          <a:spcPct val="0"/>
        </a:spcAft>
        <a:defRPr sz="3600" b="1">
          <a:solidFill>
            <a:srgbClr val="080808"/>
          </a:solidFill>
          <a:latin typeface="Arial" panose="020B0604020202020204" pitchFamily="34" charset="0"/>
        </a:defRPr>
      </a:lvl2pPr>
      <a:lvl3pPr algn="l" rtl="0" eaLnBrk="0" fontAlgn="base" hangingPunct="0">
        <a:spcBef>
          <a:spcPct val="0"/>
        </a:spcBef>
        <a:spcAft>
          <a:spcPct val="0"/>
        </a:spcAft>
        <a:defRPr sz="3600" b="1">
          <a:solidFill>
            <a:srgbClr val="080808"/>
          </a:solidFill>
          <a:latin typeface="Arial" panose="020B0604020202020204" pitchFamily="34" charset="0"/>
        </a:defRPr>
      </a:lvl3pPr>
      <a:lvl4pPr algn="l" rtl="0" eaLnBrk="0" fontAlgn="base" hangingPunct="0">
        <a:spcBef>
          <a:spcPct val="0"/>
        </a:spcBef>
        <a:spcAft>
          <a:spcPct val="0"/>
        </a:spcAft>
        <a:defRPr sz="3600" b="1">
          <a:solidFill>
            <a:srgbClr val="080808"/>
          </a:solidFill>
          <a:latin typeface="Arial" panose="020B0604020202020204" pitchFamily="34" charset="0"/>
        </a:defRPr>
      </a:lvl4pPr>
      <a:lvl5pPr algn="l" rtl="0" eaLnBrk="0" fontAlgn="base" hangingPunct="0">
        <a:spcBef>
          <a:spcPct val="0"/>
        </a:spcBef>
        <a:spcAft>
          <a:spcPct val="0"/>
        </a:spcAft>
        <a:defRPr sz="3600" b="1">
          <a:solidFill>
            <a:srgbClr val="080808"/>
          </a:solidFill>
          <a:latin typeface="Arial" panose="020B0604020202020204" pitchFamily="34" charset="0"/>
        </a:defRPr>
      </a:lvl5pPr>
      <a:lvl6pPr marL="457200" algn="l" rtl="0" eaLnBrk="1" fontAlgn="base" hangingPunct="1">
        <a:spcBef>
          <a:spcPct val="0"/>
        </a:spcBef>
        <a:spcAft>
          <a:spcPct val="0"/>
        </a:spcAft>
        <a:defRPr sz="3600" b="1">
          <a:solidFill>
            <a:srgbClr val="080808"/>
          </a:solidFill>
          <a:latin typeface="Arial" panose="020B0604020202020204" pitchFamily="34" charset="0"/>
        </a:defRPr>
      </a:lvl6pPr>
      <a:lvl7pPr marL="914400" algn="l" rtl="0" eaLnBrk="1" fontAlgn="base" hangingPunct="1">
        <a:spcBef>
          <a:spcPct val="0"/>
        </a:spcBef>
        <a:spcAft>
          <a:spcPct val="0"/>
        </a:spcAft>
        <a:defRPr sz="3600" b="1">
          <a:solidFill>
            <a:srgbClr val="080808"/>
          </a:solidFill>
          <a:latin typeface="Arial" panose="020B0604020202020204" pitchFamily="34" charset="0"/>
        </a:defRPr>
      </a:lvl7pPr>
      <a:lvl8pPr marL="1371600" algn="l" rtl="0" eaLnBrk="1" fontAlgn="base" hangingPunct="1">
        <a:spcBef>
          <a:spcPct val="0"/>
        </a:spcBef>
        <a:spcAft>
          <a:spcPct val="0"/>
        </a:spcAft>
        <a:defRPr sz="3600" b="1">
          <a:solidFill>
            <a:srgbClr val="080808"/>
          </a:solidFill>
          <a:latin typeface="Arial" panose="020B0604020202020204" pitchFamily="34" charset="0"/>
        </a:defRPr>
      </a:lvl8pPr>
      <a:lvl9pPr marL="1828800" algn="l" rtl="0" eaLnBrk="1" fontAlgn="base" hangingPunct="1">
        <a:spcBef>
          <a:spcPct val="0"/>
        </a:spcBef>
        <a:spcAft>
          <a:spcPct val="0"/>
        </a:spcAft>
        <a:defRPr sz="3600" b="1">
          <a:solidFill>
            <a:srgbClr val="080808"/>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080808"/>
          </a:solidFill>
          <a:latin typeface="+mn-lt"/>
          <a:ea typeface="+mn-ea"/>
          <a:cs typeface="+mn-cs"/>
        </a:defRPr>
      </a:lvl1pPr>
      <a:lvl2pPr marL="742950" indent="-285750" algn="l" rtl="0" eaLnBrk="0" fontAlgn="base" hangingPunct="0">
        <a:spcBef>
          <a:spcPct val="20000"/>
        </a:spcBef>
        <a:spcAft>
          <a:spcPct val="0"/>
        </a:spcAft>
        <a:buChar char="–"/>
        <a:defRPr sz="2400" b="1" kern="1200">
          <a:solidFill>
            <a:srgbClr val="080808"/>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080808"/>
          </a:solidFill>
          <a:latin typeface="+mn-lt"/>
          <a:ea typeface="+mn-ea"/>
          <a:cs typeface="+mn-cs"/>
        </a:defRPr>
      </a:lvl3pPr>
      <a:lvl4pPr marL="1600200" indent="-228600" algn="l" rtl="0" eaLnBrk="0" fontAlgn="base" hangingPunct="0">
        <a:spcBef>
          <a:spcPct val="20000"/>
        </a:spcBef>
        <a:spcAft>
          <a:spcPct val="0"/>
        </a:spcAft>
        <a:buChar char="–"/>
        <a:defRPr sz="2000" kern="1200">
          <a:solidFill>
            <a:srgbClr val="080808"/>
          </a:solidFill>
          <a:latin typeface="+mn-lt"/>
          <a:ea typeface="+mn-ea"/>
          <a:cs typeface="+mn-cs"/>
        </a:defRPr>
      </a:lvl4pPr>
      <a:lvl5pPr marL="2057400" indent="-228600" algn="l" rtl="0" eaLnBrk="0" fontAlgn="base" hangingPunct="0">
        <a:spcBef>
          <a:spcPct val="20000"/>
        </a:spcBef>
        <a:spcAft>
          <a:spcPct val="0"/>
        </a:spcAft>
        <a:buChar char="»"/>
        <a:defRPr sz="2000" kern="1200">
          <a:solidFill>
            <a:srgbClr val="08080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tbalstsizcilibai.lv/" TargetMode="External"/><Relationship Id="rId7" Type="http://schemas.openxmlformats.org/officeDocument/2006/relationships/image" Target="../media/image24.jpeg"/><Relationship Id="rId2" Type="http://schemas.openxmlformats.org/officeDocument/2006/relationships/hyperlink" Target="http://www.wordwall.com/" TargetMode="Externa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www.atbalstsizcilibai.lv/" TargetMode="External"/><Relationship Id="rId3" Type="http://schemas.openxmlformats.org/officeDocument/2006/relationships/slideLayout" Target="../slideLayouts/slideLayout2.xml"/><Relationship Id="rId7" Type="http://schemas.openxmlformats.org/officeDocument/2006/relationships/hyperlink" Target="http://www.maciunmacies.valoda.lv/"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soma.lv/" TargetMode="External"/><Relationship Id="rId11" Type="http://schemas.openxmlformats.org/officeDocument/2006/relationships/image" Target="../media/image10.png"/><Relationship Id="rId5" Type="http://schemas.openxmlformats.org/officeDocument/2006/relationships/hyperlink" Target="http://www.bernistaba.lv/" TargetMode="External"/><Relationship Id="rId10"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hyperlink" Target="http://www.wordwall.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2"/>
          <p:cNvSpPr>
            <a:spLocks noGrp="1" noChangeArrowheads="1"/>
          </p:cNvSpPr>
          <p:nvPr>
            <p:ph type="ctrTitle"/>
          </p:nvPr>
        </p:nvSpPr>
        <p:spPr>
          <a:xfrm>
            <a:off x="-180528" y="998538"/>
            <a:ext cx="6162675" cy="720725"/>
          </a:xfrm>
        </p:spPr>
        <p:txBody>
          <a:bodyPr/>
          <a:lstStyle/>
          <a:p>
            <a:pPr algn="ctr" eaLnBrk="1" hangingPunct="1"/>
            <a:endParaRPr lang="en-US" altLang="lv-LV" sz="2800" b="0" dirty="0">
              <a:latin typeface="Tahoma" panose="020B0604030504040204" pitchFamily="34" charset="0"/>
            </a:endParaRPr>
          </a:p>
        </p:txBody>
      </p:sp>
      <p:sp>
        <p:nvSpPr>
          <p:cNvPr id="4099" name="Rectangle 13"/>
          <p:cNvSpPr>
            <a:spLocks noGrp="1" noChangeArrowheads="1"/>
          </p:cNvSpPr>
          <p:nvPr>
            <p:ph type="subTitle" idx="1"/>
          </p:nvPr>
        </p:nvSpPr>
        <p:spPr>
          <a:xfrm>
            <a:off x="395536" y="5445224"/>
            <a:ext cx="2590800" cy="647700"/>
          </a:xfrm>
        </p:spPr>
        <p:txBody>
          <a:bodyPr/>
          <a:lstStyle/>
          <a:p>
            <a:pPr eaLnBrk="1" hangingPunct="1"/>
            <a:endParaRPr lang="lv-LV" altLang="ru-RU" b="0" dirty="0"/>
          </a:p>
          <a:p>
            <a:pPr eaLnBrk="1" hangingPunct="1"/>
            <a:endParaRPr lang="lv-LV" altLang="ru-RU" b="0" dirty="0"/>
          </a:p>
          <a:p>
            <a:pPr eaLnBrk="1" hangingPunct="1"/>
            <a:endParaRPr lang="lv-LV" altLang="ru-RU" b="0" dirty="0"/>
          </a:p>
          <a:p>
            <a:pPr eaLnBrk="1" hangingPunct="1"/>
            <a:endParaRPr lang="lv-LV" altLang="ru-RU" b="0" dirty="0"/>
          </a:p>
        </p:txBody>
      </p:sp>
      <p:pic>
        <p:nvPicPr>
          <p:cNvPr id="4100"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85113" y="277813"/>
            <a:ext cx="10445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391" y="5761149"/>
            <a:ext cx="2953023" cy="1077218"/>
          </a:xfrm>
          <a:prstGeom prst="rect">
            <a:avLst/>
          </a:prstGeom>
          <a:noFill/>
        </p:spPr>
        <p:txBody>
          <a:bodyPr wrap="square" rtlCol="0">
            <a:spAutoFit/>
          </a:bodyPr>
          <a:lstStyle/>
          <a:p>
            <a:r>
              <a:rPr lang="lv-LV" sz="1600" b="0" dirty="0"/>
              <a:t>Irina Kozela</a:t>
            </a:r>
          </a:p>
          <a:p>
            <a:r>
              <a:rPr lang="lv-LV" sz="1600" b="0" dirty="0"/>
              <a:t>Danuta Nikonova</a:t>
            </a:r>
          </a:p>
          <a:p>
            <a:r>
              <a:rPr lang="lv-LV" sz="1600" b="0" dirty="0"/>
              <a:t>Jeļena Gerasina</a:t>
            </a:r>
          </a:p>
          <a:p>
            <a:r>
              <a:rPr lang="lv-LV" sz="1600" b="0" dirty="0"/>
              <a:t>Daugavpils 27PII</a:t>
            </a:r>
          </a:p>
        </p:txBody>
      </p:sp>
      <p:sp>
        <p:nvSpPr>
          <p:cNvPr id="3" name="TextBox 2"/>
          <p:cNvSpPr txBox="1"/>
          <p:nvPr/>
        </p:nvSpPr>
        <p:spPr>
          <a:xfrm>
            <a:off x="107503" y="2276872"/>
            <a:ext cx="5586611" cy="1384995"/>
          </a:xfrm>
          <a:prstGeom prst="rect">
            <a:avLst/>
          </a:prstGeom>
          <a:noFill/>
        </p:spPr>
        <p:txBody>
          <a:bodyPr wrap="square" rtlCol="0">
            <a:spAutoFit/>
          </a:bodyPr>
          <a:lstStyle/>
          <a:p>
            <a:pPr algn="ctr"/>
            <a:r>
              <a:rPr lang="lv-LV" sz="2800" b="0" i="1" dirty="0">
                <a:solidFill>
                  <a:schemeClr val="tx2"/>
                </a:solidFill>
              </a:rPr>
              <a:t>«Digitālo tehnoloģiju izmantošana pirmsskolas vecuma bērnu lasītprasmes veicināšanai»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title"/>
          </p:nvPr>
        </p:nvSpPr>
        <p:spPr/>
        <p:txBody>
          <a:bodyPr/>
          <a:lstStyle/>
          <a:p>
            <a:pPr eaLnBrk="1" hangingPunct="1"/>
            <a:r>
              <a:rPr lang="lv-LV" altLang="ru-RU" sz="3200" dirty="0">
                <a:solidFill>
                  <a:schemeClr val="tx2"/>
                </a:solidFill>
                <a:ea typeface="Monotype Corsiva" panose="03010101010201010101" pitchFamily="66" charset="0"/>
                <a:cs typeface="Arial" panose="020B0604020202020204" pitchFamily="34" charset="0"/>
              </a:rPr>
              <a:t>Interaktīvā tāfele</a:t>
            </a:r>
            <a:endParaRPr lang="ru-RU" altLang="ru-RU" sz="3200" dirty="0"/>
          </a:p>
        </p:txBody>
      </p:sp>
      <p:pic>
        <p:nvPicPr>
          <p:cNvPr id="46083" name="Picture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8972" y="2636912"/>
            <a:ext cx="4480497" cy="25202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3280606-6EFA-C56A-B422-2CFBFD558B0D}"/>
              </a:ext>
            </a:extLst>
          </p:cNvPr>
          <p:cNvSpPr txBox="1"/>
          <p:nvPr/>
        </p:nvSpPr>
        <p:spPr>
          <a:xfrm>
            <a:off x="5220072" y="2780928"/>
            <a:ext cx="3168352" cy="830997"/>
          </a:xfrm>
          <a:prstGeom prst="rect">
            <a:avLst/>
          </a:prstGeom>
          <a:noFill/>
        </p:spPr>
        <p:txBody>
          <a:bodyPr wrap="square" rtlCol="0">
            <a:spAutoFit/>
          </a:bodyPr>
          <a:lstStyle/>
          <a:p>
            <a:pPr marL="30163" algn="just" eaLnBrk="1" hangingPunct="1">
              <a:spcBef>
                <a:spcPct val="0"/>
              </a:spcBef>
            </a:pPr>
            <a:r>
              <a:rPr lang="lv-LV" altLang="ru-RU" sz="1600" b="0" dirty="0">
                <a:solidFill>
                  <a:schemeClr val="tx2"/>
                </a:solidFill>
                <a:latin typeface="+mj-lt"/>
                <a:ea typeface="Monotype Corsiva" panose="03010101010201010101" pitchFamily="66" charset="0"/>
                <a:cs typeface="Monotype Corsiva" panose="03010101010201010101" pitchFamily="66" charset="0"/>
              </a:rPr>
              <a:t>Nodarbībās aktīvi lietojam pasaku tekstu fotogrāfijas no grāmatām ar lielajiem burtiem. </a:t>
            </a:r>
          </a:p>
        </p:txBody>
      </p:sp>
      <p:pic>
        <p:nvPicPr>
          <p:cNvPr id="4096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403" y="4221088"/>
            <a:ext cx="2031737" cy="2394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a:extLst>
              <a:ext uri="{FF2B5EF4-FFF2-40B4-BE49-F238E27FC236}">
                <a16:creationId xmlns:a16="http://schemas.microsoft.com/office/drawing/2014/main" id="{BDEE6F08-AB35-6417-3132-28B646E97E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5012" y="4221088"/>
            <a:ext cx="1883819" cy="239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674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3200" dirty="0"/>
              <a:t>Uzdevumi no www.wordwall.com</a:t>
            </a:r>
          </a:p>
        </p:txBody>
      </p:sp>
      <p:sp>
        <p:nvSpPr>
          <p:cNvPr id="5" name="Content Placeholder 4"/>
          <p:cNvSpPr>
            <a:spLocks noGrp="1"/>
          </p:cNvSpPr>
          <p:nvPr>
            <p:ph idx="1"/>
          </p:nvPr>
        </p:nvSpPr>
        <p:spPr>
          <a:xfrm>
            <a:off x="4860354" y="2132856"/>
            <a:ext cx="3816102" cy="4423151"/>
          </a:xfrm>
        </p:spPr>
        <p:txBody>
          <a:bodyPr/>
          <a:lstStyle/>
          <a:p>
            <a:pPr marL="0" indent="0">
              <a:buNone/>
            </a:pPr>
            <a:r>
              <a:rPr lang="lv-LV" sz="1600" dirty="0"/>
              <a:t>«Ziemassvētku vārdi»</a:t>
            </a:r>
            <a:br>
              <a:rPr lang="lv-LV" sz="1600" dirty="0"/>
            </a:br>
            <a:r>
              <a:rPr lang="lv-LV" sz="1600" dirty="0"/>
              <a:t>Bērni mācās salikt vārdu no burtiem un izlasīt. Bērni nosauc vārdus, saliek tos no burtiem.</a:t>
            </a:r>
          </a:p>
          <a:p>
            <a:pPr marL="0" indent="0">
              <a:buNone/>
            </a:pPr>
            <a:endParaRPr lang="lv-LV" sz="1600" dirty="0"/>
          </a:p>
        </p:txBody>
      </p:sp>
      <p:pic>
        <p:nvPicPr>
          <p:cNvPr id="7" name="Рисунок 4" descr="Изображение выглядит как компьютер, человек, ноутбук, в помещении&#10;&#10;Автоматически созданное описание">
            <a:extLst>
              <a:ext uri="{FF2B5EF4-FFF2-40B4-BE49-F238E27FC236}">
                <a16:creationId xmlns:a16="http://schemas.microsoft.com/office/drawing/2014/main" id="{49655A4F-8FF6-B16A-EE54-58679735CC13}"/>
              </a:ext>
            </a:extLst>
          </p:cNvPr>
          <p:cNvPicPr>
            <a:picLocks noChangeAspect="1"/>
          </p:cNvPicPr>
          <p:nvPr/>
        </p:nvPicPr>
        <p:blipFill>
          <a:blip r:embed="rId2"/>
          <a:stretch>
            <a:fillRect/>
          </a:stretch>
        </p:blipFill>
        <p:spPr>
          <a:xfrm>
            <a:off x="426087" y="1921612"/>
            <a:ext cx="4325800" cy="1946609"/>
          </a:xfrm>
          <a:prstGeom prst="rect">
            <a:avLst/>
          </a:prstGeom>
        </p:spPr>
      </p:pic>
      <p:pic>
        <p:nvPicPr>
          <p:cNvPr id="8" name="Рисунок 3" descr="Изображение выглядит как текст, гаджет, Устройство связи, Портативное устройство связи&#10;&#10;Автоматически созданное описание">
            <a:extLst>
              <a:ext uri="{FF2B5EF4-FFF2-40B4-BE49-F238E27FC236}">
                <a16:creationId xmlns:a16="http://schemas.microsoft.com/office/drawing/2014/main" id="{53EA62E5-C90F-BA4B-5B7A-D74A999AD210}"/>
              </a:ext>
            </a:extLst>
          </p:cNvPr>
          <p:cNvPicPr>
            <a:picLocks noChangeAspect="1"/>
          </p:cNvPicPr>
          <p:nvPr/>
        </p:nvPicPr>
        <p:blipFill>
          <a:blip r:embed="rId3"/>
          <a:stretch>
            <a:fillRect/>
          </a:stretch>
        </p:blipFill>
        <p:spPr>
          <a:xfrm>
            <a:off x="395536" y="4221088"/>
            <a:ext cx="4356351" cy="2022514"/>
          </a:xfrm>
          <a:prstGeom prst="rect">
            <a:avLst/>
          </a:prstGeom>
        </p:spPr>
      </p:pic>
      <p:sp>
        <p:nvSpPr>
          <p:cNvPr id="3" name="TextBox 2"/>
          <p:cNvSpPr txBox="1"/>
          <p:nvPr/>
        </p:nvSpPr>
        <p:spPr>
          <a:xfrm>
            <a:off x="5013777" y="4324404"/>
            <a:ext cx="3672408" cy="1569660"/>
          </a:xfrm>
          <a:prstGeom prst="rect">
            <a:avLst/>
          </a:prstGeom>
          <a:noFill/>
        </p:spPr>
        <p:txBody>
          <a:bodyPr wrap="square" rtlCol="0">
            <a:spAutoFit/>
          </a:bodyPr>
          <a:lstStyle/>
          <a:p>
            <a:pPr marL="0" indent="0">
              <a:buNone/>
            </a:pPr>
            <a:r>
              <a:rPr lang="lv-LV" sz="1600" b="0" dirty="0"/>
              <a:t>«Meža dzīvnieki– zilbes»</a:t>
            </a:r>
            <a:br>
              <a:rPr lang="lv-LV" sz="1600" b="0" dirty="0"/>
            </a:br>
            <a:r>
              <a:rPr lang="lv-LV" sz="1600" b="0" dirty="0"/>
              <a:t>Bērni savieno zilbes vārdos un izlasa tos .Viens bērns lasa zilbes kopā ar saviem draugiem un savieno tās vārdos, bērni lasa uz ekrāna redzamos vārdus. </a:t>
            </a:r>
          </a:p>
        </p:txBody>
      </p:sp>
    </p:spTree>
    <p:extLst>
      <p:ext uri="{BB962C8B-B14F-4D97-AF65-F5344CB8AC3E}">
        <p14:creationId xmlns:p14="http://schemas.microsoft.com/office/powerpoint/2010/main" val="1787833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476250"/>
            <a:ext cx="8280598" cy="508000"/>
          </a:xfrm>
        </p:spPr>
        <p:txBody>
          <a:bodyPr/>
          <a:lstStyle/>
          <a:p>
            <a:r>
              <a:rPr lang="lv-LV" dirty="0"/>
              <a:t>Uzdevumi no </a:t>
            </a:r>
            <a:r>
              <a:rPr lang="lv-LV" dirty="0">
                <a:hlinkClick r:id="rId2"/>
              </a:rPr>
              <a:t>www.wordwall.com</a:t>
            </a:r>
            <a:r>
              <a:rPr lang="lv-LV" dirty="0"/>
              <a:t> un</a:t>
            </a:r>
            <a:br>
              <a:rPr lang="lv-LV" dirty="0"/>
            </a:br>
            <a:r>
              <a:rPr lang="lv-LV" dirty="0">
                <a:hlinkClick r:id="rId3"/>
              </a:rPr>
              <a:t>www.atbalstsizcilibai.lv</a:t>
            </a:r>
            <a:r>
              <a:rPr lang="lv-LV" dirty="0"/>
              <a:t> </a:t>
            </a:r>
          </a:p>
        </p:txBody>
      </p:sp>
      <p:pic>
        <p:nvPicPr>
          <p:cNvPr id="4" name="Объект 3" descr="Изображение выглядит как текст, гаджет, Устройство связи, Портативное устройство связи&#10;&#10;Автоматически созданное описание">
            <a:extLst>
              <a:ext uri="{FF2B5EF4-FFF2-40B4-BE49-F238E27FC236}">
                <a16:creationId xmlns:a16="http://schemas.microsoft.com/office/drawing/2014/main" id="{53EA62E5-C90F-BA4B-5B7A-D74A999AD210}"/>
              </a:ext>
            </a:extLst>
          </p:cNvPr>
          <p:cNvPicPr>
            <a:picLocks noGrp="1" noChangeAspect="1"/>
          </p:cNvPicPr>
          <p:nvPr>
            <p:ph idx="1"/>
          </p:nvPr>
        </p:nvPicPr>
        <p:blipFill>
          <a:blip r:embed="rId4"/>
          <a:stretch>
            <a:fillRect/>
          </a:stretch>
        </p:blipFill>
        <p:spPr>
          <a:xfrm>
            <a:off x="179512" y="2060848"/>
            <a:ext cx="4248472" cy="1911812"/>
          </a:xfrm>
          <a:prstGeom prst="rect">
            <a:avLst/>
          </a:prstGeom>
        </p:spPr>
      </p:pic>
      <p:pic>
        <p:nvPicPr>
          <p:cNvPr id="5" name="Рисунок 7" descr="Изображение выглядит как текст, Планшет, в помещении&#10;&#10;Автоматически созданное описание">
            <a:extLst>
              <a:ext uri="{FF2B5EF4-FFF2-40B4-BE49-F238E27FC236}">
                <a16:creationId xmlns:a16="http://schemas.microsoft.com/office/drawing/2014/main" id="{3AA7F078-AE8A-DD3E-FDCD-36DFFA3CD6EE}"/>
              </a:ext>
            </a:extLst>
          </p:cNvPr>
          <p:cNvPicPr>
            <a:picLocks noChangeAspect="1"/>
          </p:cNvPicPr>
          <p:nvPr/>
        </p:nvPicPr>
        <p:blipFill>
          <a:blip r:embed="rId5"/>
          <a:stretch>
            <a:fillRect/>
          </a:stretch>
        </p:blipFill>
        <p:spPr>
          <a:xfrm>
            <a:off x="4660011" y="2060848"/>
            <a:ext cx="4232469" cy="1904611"/>
          </a:xfrm>
          <a:prstGeom prst="rect">
            <a:avLst/>
          </a:prstGeom>
        </p:spPr>
      </p:pic>
      <p:pic>
        <p:nvPicPr>
          <p:cNvPr id="6" name="Рисунок 5" descr="Изображение выглядит как человек, Планшет, текст, в помещении&#10;&#10;Автоматически созданное описание">
            <a:extLst>
              <a:ext uri="{FF2B5EF4-FFF2-40B4-BE49-F238E27FC236}">
                <a16:creationId xmlns:a16="http://schemas.microsoft.com/office/drawing/2014/main" id="{D7B8E610-017B-4695-9042-65259F23072C}"/>
              </a:ext>
            </a:extLst>
          </p:cNvPr>
          <p:cNvPicPr>
            <a:picLocks noChangeAspect="1"/>
          </p:cNvPicPr>
          <p:nvPr/>
        </p:nvPicPr>
        <p:blipFill>
          <a:blip r:embed="rId6"/>
          <a:stretch>
            <a:fillRect/>
          </a:stretch>
        </p:blipFill>
        <p:spPr>
          <a:xfrm>
            <a:off x="179512" y="4437112"/>
            <a:ext cx="4248472" cy="2078501"/>
          </a:xfrm>
          <a:prstGeom prst="rect">
            <a:avLst/>
          </a:prstGeom>
        </p:spPr>
      </p:pic>
      <p:pic>
        <p:nvPicPr>
          <p:cNvPr id="7" name="Рисунок 9" descr="Изображение выглядит как текст, Планшет, гаджет, человек&#10;&#10;Автоматически созданное описание">
            <a:extLst>
              <a:ext uri="{FF2B5EF4-FFF2-40B4-BE49-F238E27FC236}">
                <a16:creationId xmlns:a16="http://schemas.microsoft.com/office/drawing/2014/main" id="{9BCC881B-1432-6B5D-4F41-24769EB970AE}"/>
              </a:ext>
            </a:extLst>
          </p:cNvPr>
          <p:cNvPicPr>
            <a:picLocks noChangeAspect="1"/>
          </p:cNvPicPr>
          <p:nvPr/>
        </p:nvPicPr>
        <p:blipFill>
          <a:blip r:embed="rId7"/>
          <a:stretch>
            <a:fillRect/>
          </a:stretch>
        </p:blipFill>
        <p:spPr>
          <a:xfrm rot="5400000">
            <a:off x="5794644" y="3358484"/>
            <a:ext cx="2019208" cy="4176464"/>
          </a:xfrm>
          <a:prstGeom prst="rect">
            <a:avLst/>
          </a:prstGeom>
        </p:spPr>
      </p:pic>
    </p:spTree>
    <p:extLst>
      <p:ext uri="{BB962C8B-B14F-4D97-AF65-F5344CB8AC3E}">
        <p14:creationId xmlns:p14="http://schemas.microsoft.com/office/powerpoint/2010/main" val="2230879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54" y="620688"/>
            <a:ext cx="7416800" cy="508000"/>
          </a:xfrm>
        </p:spPr>
        <p:txBody>
          <a:bodyPr/>
          <a:lstStyle/>
          <a:p>
            <a:pPr algn="ctr"/>
            <a:r>
              <a:rPr lang="lv-LV" sz="3200" dirty="0"/>
              <a:t>QR kodu izmantošana </a:t>
            </a:r>
            <a:br>
              <a:rPr lang="lv-LV" sz="3200" dirty="0"/>
            </a:br>
            <a:r>
              <a:rPr lang="lv-LV" sz="3200" dirty="0"/>
              <a:t>lasītprasmes veicināšanai</a:t>
            </a:r>
          </a:p>
        </p:txBody>
      </p:sp>
      <p:sp>
        <p:nvSpPr>
          <p:cNvPr id="3" name="Content Placeholder 2"/>
          <p:cNvSpPr>
            <a:spLocks noGrp="1"/>
          </p:cNvSpPr>
          <p:nvPr>
            <p:ph idx="1"/>
          </p:nvPr>
        </p:nvSpPr>
        <p:spPr>
          <a:xfrm>
            <a:off x="5364088" y="3933056"/>
            <a:ext cx="3206252" cy="2232248"/>
          </a:xfrm>
        </p:spPr>
        <p:txBody>
          <a:bodyPr/>
          <a:lstStyle/>
          <a:p>
            <a:pPr marL="0" indent="0" algn="just">
              <a:buNone/>
            </a:pPr>
            <a:r>
              <a:rPr lang="en-US" sz="1600" dirty="0"/>
              <a:t>B</a:t>
            </a:r>
            <a:r>
              <a:rPr lang="lv-LV" sz="1600" dirty="0"/>
              <a:t>ē</a:t>
            </a:r>
            <a:r>
              <a:rPr lang="en-US" sz="1600" dirty="0"/>
              <a:t>r</a:t>
            </a:r>
            <a:r>
              <a:rPr lang="lv-LV" sz="1600" dirty="0" err="1"/>
              <a:t>ni</a:t>
            </a:r>
            <a:r>
              <a:rPr lang="lv-LV" sz="1600" dirty="0"/>
              <a:t> patstāvīgi</a:t>
            </a:r>
            <a:r>
              <a:rPr lang="en-US" sz="1600" dirty="0"/>
              <a:t> </a:t>
            </a:r>
            <a:r>
              <a:rPr lang="lv-LV" sz="1600" dirty="0"/>
              <a:t>atver video materiālu, izmantojot QR kodu. Mācās izmantot digitālās ierīces, uztver mācību materiālu, atkārto burtus, lasa vārdus, klausās pasakas, izpilda mācību uzdevumus, spēlē kustību spēles.</a:t>
            </a:r>
          </a:p>
        </p:txBody>
      </p:sp>
      <p:sp>
        <p:nvSpPr>
          <p:cNvPr id="4" name="TextBox 3"/>
          <p:cNvSpPr txBox="1"/>
          <p:nvPr/>
        </p:nvSpPr>
        <p:spPr>
          <a:xfrm>
            <a:off x="109556" y="1700808"/>
            <a:ext cx="5040560" cy="2062103"/>
          </a:xfrm>
          <a:prstGeom prst="rect">
            <a:avLst/>
          </a:prstGeom>
          <a:noFill/>
        </p:spPr>
        <p:txBody>
          <a:bodyPr wrap="square" rtlCol="0">
            <a:spAutoFit/>
          </a:bodyPr>
          <a:lstStyle/>
          <a:p>
            <a:pPr marL="0" indent="0" algn="just">
              <a:buNone/>
            </a:pPr>
            <a:r>
              <a:rPr lang="lv-LV" sz="1600" b="0" dirty="0"/>
              <a:t>QR kodi (Quick Response Code) ir divdimensiju svītrkodi, kas ļauj ātri un ērti piekļūt digitālajai informācijai, izmantojot viedtālruņus vai planšetdatorus. Pirmsskolas izglītībā QR kodi var būt efektīvs rīks lasītprasmes attīstīšanai, piedāvājot bērniem interaktīvas un saistošas mācību pieredzes.</a:t>
            </a:r>
            <a:r>
              <a:rPr lang="lv-LV" sz="1600" dirty="0"/>
              <a:t> </a:t>
            </a:r>
            <a:r>
              <a:rPr lang="lv-LV" sz="1600" b="0" dirty="0"/>
              <a:t>Veicināt bērnu interesi par lasīšanu un palīdz attīstīt izpratni par tekstu.</a:t>
            </a:r>
          </a:p>
        </p:txBody>
      </p:sp>
      <p:pic>
        <p:nvPicPr>
          <p:cNvPr id="5" name="Рисунок 3" descr="Изображение выглядит как Человеческое лицо, одежда, человек, мальчик&#10;&#10;Автоматически созданное описание">
            <a:extLst>
              <a:ext uri="{FF2B5EF4-FFF2-40B4-BE49-F238E27FC236}">
                <a16:creationId xmlns:a16="http://schemas.microsoft.com/office/drawing/2014/main" id="{C158AB51-98E8-7407-7057-25EA7E20FAF0}"/>
              </a:ext>
            </a:extLst>
          </p:cNvPr>
          <p:cNvPicPr>
            <a:picLocks noChangeAspect="1"/>
          </p:cNvPicPr>
          <p:nvPr/>
        </p:nvPicPr>
        <p:blipFill>
          <a:blip r:embed="rId2"/>
          <a:stretch>
            <a:fillRect/>
          </a:stretch>
        </p:blipFill>
        <p:spPr bwMode="auto">
          <a:xfrm>
            <a:off x="5219110" y="2117961"/>
            <a:ext cx="3817824" cy="1718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11" descr="Изображение выглядит как человек, одежда, мальчик, Человеческое лицо&#10;&#10;Автоматически созданное описание">
            <a:extLst>
              <a:ext uri="{FF2B5EF4-FFF2-40B4-BE49-F238E27FC236}">
                <a16:creationId xmlns:a16="http://schemas.microsoft.com/office/drawing/2014/main" id="{83C5D639-DE94-6E89-3217-F1FA3E0D0D14}"/>
              </a:ext>
            </a:extLst>
          </p:cNvPr>
          <p:cNvPicPr>
            <a:picLocks noChangeAspect="1"/>
          </p:cNvPicPr>
          <p:nvPr/>
        </p:nvPicPr>
        <p:blipFill>
          <a:blip r:embed="rId3"/>
          <a:stretch>
            <a:fillRect/>
          </a:stretch>
        </p:blipFill>
        <p:spPr>
          <a:xfrm>
            <a:off x="179512" y="3839795"/>
            <a:ext cx="5005310" cy="2252389"/>
          </a:xfrm>
          <a:prstGeom prst="rect">
            <a:avLst/>
          </a:prstGeom>
        </p:spPr>
      </p:pic>
    </p:spTree>
    <p:extLst>
      <p:ext uri="{BB962C8B-B14F-4D97-AF65-F5344CB8AC3E}">
        <p14:creationId xmlns:p14="http://schemas.microsoft.com/office/powerpoint/2010/main" val="3176963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548680"/>
            <a:ext cx="5328592" cy="508000"/>
          </a:xfrm>
        </p:spPr>
        <p:txBody>
          <a:bodyPr/>
          <a:lstStyle/>
          <a:p>
            <a:pPr algn="ctr"/>
            <a:r>
              <a:rPr lang="lv-LV" sz="3200" dirty="0"/>
              <a:t>QR kodu izmantošana </a:t>
            </a:r>
            <a:br>
              <a:rPr lang="lv-LV" sz="3200" dirty="0"/>
            </a:br>
            <a:r>
              <a:rPr lang="lv-LV" sz="3200" dirty="0"/>
              <a:t>lasītprasmes veicināšanai</a:t>
            </a:r>
          </a:p>
        </p:txBody>
      </p:sp>
      <p:sp>
        <p:nvSpPr>
          <p:cNvPr id="3" name="Content Placeholder 2"/>
          <p:cNvSpPr>
            <a:spLocks noGrp="1"/>
          </p:cNvSpPr>
          <p:nvPr>
            <p:ph idx="1"/>
          </p:nvPr>
        </p:nvSpPr>
        <p:spPr>
          <a:xfrm>
            <a:off x="161510" y="1988840"/>
            <a:ext cx="8820980" cy="4536504"/>
          </a:xfrm>
        </p:spPr>
        <p:txBody>
          <a:bodyPr/>
          <a:lstStyle/>
          <a:p>
            <a:pPr marL="0" indent="0">
              <a:buNone/>
            </a:pPr>
            <a:r>
              <a:rPr lang="lv-LV" sz="1600" b="1" dirty="0"/>
              <a:t>Interaktīvās lasīšanas aktivitātes. </a:t>
            </a:r>
            <a:r>
              <a:rPr lang="lv-LV" sz="1600" dirty="0"/>
              <a:t>Izvietojot QR kodus uz grāmatu vākiem vai lapām, bērni var skenēt kodus, lai piekļūtu papildus informācijai, piemēram, audio ierakstiem ar stāstiem vai attēliem, kas saistīti ar grāmatu saturu.</a:t>
            </a:r>
          </a:p>
          <a:p>
            <a:pPr marL="0" indent="0">
              <a:buNone/>
            </a:pPr>
            <a:r>
              <a:rPr lang="lv-LV" sz="1600" b="1" dirty="0"/>
              <a:t>Vārdu un burtu atpazīšana. </a:t>
            </a:r>
            <a:r>
              <a:rPr lang="lv-LV" sz="1600" dirty="0"/>
              <a:t>Izvietojot QR kodus uz dažādiem objektiem vai attēliem, bērni var skenēt kodus, lai dzirdētu attiecīgos vārdus vai burtus. Tas palīdz bērniem saistīt skaņas ar rakstītajiem simboliem, veicinot viņu lasītprasmes attīstību.</a:t>
            </a:r>
          </a:p>
          <a:p>
            <a:pPr marL="0" indent="0" algn="just">
              <a:buNone/>
            </a:pPr>
            <a:r>
              <a:rPr lang="lv-LV" sz="1600" b="1" dirty="0"/>
              <a:t>Stāstu veidošana un interaktīvas spēles. </a:t>
            </a:r>
            <a:r>
              <a:rPr lang="lv-LV" sz="1600" dirty="0"/>
              <a:t>Izmantojot QR kodus, var izveidot interaktīvas spēles, kur bērni skenē kodus, lai atklātu stāsta daļas vai uzdevumus, kas saistīti ar lasīšanu. </a:t>
            </a:r>
            <a:r>
              <a:rPr lang="lv-LV" sz="1600" b="1" dirty="0"/>
              <a:t>Papildus resursu pieejamība. </a:t>
            </a:r>
            <a:r>
              <a:rPr lang="lv-LV" sz="1600" dirty="0"/>
              <a:t>QR kodi var nodrošināt piekļuvi papildus mācību materiāliem, piemēram, video, attēliem vai interaktīvām aktivitātēm, kas saistītas ar lasīšanu. Tas ļauj bērniem mācīties dažādos veidos un veicina viņu izpratni par tekstu.</a:t>
            </a:r>
            <a:r>
              <a:rPr lang="lv-LV" sz="1600" b="1" dirty="0"/>
              <a:t> </a:t>
            </a:r>
          </a:p>
          <a:p>
            <a:pPr marL="0" indent="0">
              <a:buNone/>
            </a:pPr>
            <a:r>
              <a:rPr lang="lv-LV" sz="1600" b="1" dirty="0"/>
              <a:t>Grāmatu stūrīši ar QR kodiem:</a:t>
            </a:r>
            <a:r>
              <a:rPr lang="lv-LV" sz="1600" dirty="0"/>
              <a:t> Izveidojiet lasīšanas stūrīti ar grāmatām, kuru vāki satur QR kodus. Bērni var skenēt kodus, lai piekļūtu papildus informācijai par grāmatu vai klausītos stāstu ierakstus.</a:t>
            </a:r>
          </a:p>
          <a:p>
            <a:pPr marL="0" indent="0">
              <a:buNone/>
            </a:pPr>
            <a:r>
              <a:rPr lang="lv-LV" sz="1600" b="1" dirty="0"/>
              <a:t>Izglītojoši plakāti ar QR kodiem. </a:t>
            </a:r>
            <a:r>
              <a:rPr lang="lv-LV" sz="1600" dirty="0"/>
              <a:t>Izvietojiet plakātus ar QR kodiem, kas saistīti ar mācību tēmām, piemēram, dzīvniekiem vai augiem. Bērni var skenēt kodus, lai uzzinātu vairāk par attēlotajiem objektiem.</a:t>
            </a:r>
          </a:p>
          <a:p>
            <a:pPr marL="0" indent="0">
              <a:buNone/>
            </a:pPr>
            <a:endParaRPr lang="lv-LV" sz="1600" dirty="0"/>
          </a:p>
        </p:txBody>
      </p:sp>
    </p:spTree>
    <p:extLst>
      <p:ext uri="{BB962C8B-B14F-4D97-AF65-F5344CB8AC3E}">
        <p14:creationId xmlns:p14="http://schemas.microsoft.com/office/powerpoint/2010/main" val="332511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7272486" cy="796032"/>
          </a:xfrm>
        </p:spPr>
        <p:txBody>
          <a:bodyPr/>
          <a:lstStyle/>
          <a:p>
            <a:r>
              <a:rPr lang="lv-LV" sz="3200" dirty="0"/>
              <a:t>Programmējama Gode7go </a:t>
            </a:r>
            <a:r>
              <a:rPr lang="lv-LV" sz="3200" dirty="0" err="1"/>
              <a:t>robotpele</a:t>
            </a:r>
            <a:endParaRPr lang="lv-LV" sz="3200" dirty="0"/>
          </a:p>
        </p:txBody>
      </p:sp>
      <p:sp>
        <p:nvSpPr>
          <p:cNvPr id="3" name="Content Placeholder 2"/>
          <p:cNvSpPr>
            <a:spLocks noGrp="1"/>
          </p:cNvSpPr>
          <p:nvPr>
            <p:ph idx="1"/>
          </p:nvPr>
        </p:nvSpPr>
        <p:spPr>
          <a:xfrm>
            <a:off x="4283968" y="1988840"/>
            <a:ext cx="4464496" cy="2952328"/>
          </a:xfrm>
        </p:spPr>
        <p:txBody>
          <a:bodyPr/>
          <a:lstStyle/>
          <a:p>
            <a:pPr marL="0" indent="0" algn="just">
              <a:buNone/>
            </a:pPr>
            <a:r>
              <a:rPr lang="lv-LV" sz="1600" dirty="0"/>
              <a:t>Šī </a:t>
            </a:r>
            <a:r>
              <a:rPr lang="lv-LV" sz="1600" dirty="0" err="1"/>
              <a:t>robotpele</a:t>
            </a:r>
            <a:r>
              <a:rPr lang="lv-LV" sz="1600" dirty="0"/>
              <a:t> ir maza, krāsaina un bērniem draudzīga, un tās galvenais mērķis ir palīdzēt bērniem attīstīt ne tikai loģiku, problēmu risināšanas prasmes, bet arī valodas prasmes un lasīšanas izpratni. Ar tās palīdzību bērni var praktizēt burtu un vārdu atpazīšanu, lasīt vienkāršus tekstus, risināt uzdevumus un veidot stāstus, kas veicina viņu valodas attīstību. Šī interaktīvā pieeja ļauj bērniem mācīties caur spēli, kas ir gan izglītojoša, gan jautra.</a:t>
            </a:r>
          </a:p>
        </p:txBody>
      </p:sp>
      <p:pic>
        <p:nvPicPr>
          <p:cNvPr id="4" name="WhatsApp Video 2025-01-13 at 07.32.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467544" y="1772816"/>
            <a:ext cx="3649297" cy="480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55976" y="5110756"/>
            <a:ext cx="4536504" cy="1323439"/>
          </a:xfrm>
          <a:prstGeom prst="rect">
            <a:avLst/>
          </a:prstGeom>
          <a:noFill/>
        </p:spPr>
        <p:txBody>
          <a:bodyPr wrap="square" rtlCol="0">
            <a:spAutoFit/>
          </a:bodyPr>
          <a:lstStyle/>
          <a:p>
            <a:pPr marL="30163" algn="just" eaLnBrk="1" hangingPunct="1"/>
            <a:r>
              <a:rPr lang="lv-LV" altLang="ru-RU" sz="1600" b="0" dirty="0">
                <a:solidFill>
                  <a:schemeClr val="tx2"/>
                </a:solidFill>
                <a:ea typeface="Monotype Corsiva" panose="03010101010201010101" pitchFamily="66" charset="0"/>
                <a:cs typeface="Arial" panose="020B0604020202020204" pitchFamily="34" charset="0"/>
              </a:rPr>
              <a:t>Bērni patstāvīgi no detaļām veido ceļu </a:t>
            </a:r>
            <a:r>
              <a:rPr lang="lv-LV" altLang="ru-RU" sz="1600" b="0" dirty="0" err="1">
                <a:solidFill>
                  <a:schemeClr val="tx2"/>
                </a:solidFill>
                <a:ea typeface="Monotype Corsiva" panose="03010101010201010101" pitchFamily="66" charset="0"/>
                <a:cs typeface="Arial" panose="020B0604020202020204" pitchFamily="34" charset="0"/>
              </a:rPr>
              <a:t>robotpelei</a:t>
            </a:r>
            <a:r>
              <a:rPr lang="lv-LV" altLang="ru-RU" sz="1600" b="0" dirty="0">
                <a:solidFill>
                  <a:schemeClr val="tx2"/>
                </a:solidFill>
                <a:ea typeface="Monotype Corsiva" panose="03010101010201010101" pitchFamily="66" charset="0"/>
                <a:cs typeface="Arial" panose="020B0604020202020204" pitchFamily="34" charset="0"/>
              </a:rPr>
              <a:t>, programmē ceļu līdz noteiktam attēlam, lasa vārdu un pēc parauga saliek no burtiem izlasīto vārdu.</a:t>
            </a:r>
          </a:p>
          <a:p>
            <a:pPr marL="30163" eaLnBrk="1" hangingPunct="1"/>
            <a:endParaRPr lang="lv-LV" altLang="ru-RU" sz="1600" b="0" dirty="0">
              <a:solidFill>
                <a:schemeClr val="tx2"/>
              </a:solidFill>
              <a:ea typeface="Monotype Corsiva" panose="03010101010201010101" pitchFamily="66" charset="0"/>
              <a:cs typeface="Arial" panose="020B0604020202020204" pitchFamily="34" charset="0"/>
            </a:endParaRPr>
          </a:p>
        </p:txBody>
      </p:sp>
    </p:spTree>
    <p:extLst>
      <p:ext uri="{BB962C8B-B14F-4D97-AF65-F5344CB8AC3E}">
        <p14:creationId xmlns:p14="http://schemas.microsoft.com/office/powerpoint/2010/main" val="1847747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5" y="764704"/>
            <a:ext cx="7416800" cy="652016"/>
          </a:xfrm>
        </p:spPr>
        <p:txBody>
          <a:bodyPr/>
          <a:lstStyle/>
          <a:p>
            <a:pPr algn="ctr"/>
            <a:r>
              <a:rPr lang="lv-LV" sz="3200" dirty="0"/>
              <a:t>Gode7go programmējamā </a:t>
            </a:r>
            <a:r>
              <a:rPr lang="lv-LV" sz="3200" dirty="0" err="1"/>
              <a:t>robotpele</a:t>
            </a:r>
            <a:r>
              <a:rPr lang="lv-LV" sz="3200" dirty="0"/>
              <a:t> un tās ietekme uz lasītprasmes attīstību pirmsskolā</a:t>
            </a:r>
            <a:br>
              <a:rPr lang="lv-LV" sz="3200" dirty="0"/>
            </a:br>
            <a:endParaRPr lang="lv-LV" sz="3200" dirty="0"/>
          </a:p>
        </p:txBody>
      </p:sp>
      <p:sp>
        <p:nvSpPr>
          <p:cNvPr id="3" name="Content Placeholder 2"/>
          <p:cNvSpPr>
            <a:spLocks noGrp="1"/>
          </p:cNvSpPr>
          <p:nvPr>
            <p:ph idx="1"/>
          </p:nvPr>
        </p:nvSpPr>
        <p:spPr>
          <a:xfrm>
            <a:off x="323850" y="1773238"/>
            <a:ext cx="7128045" cy="4822825"/>
          </a:xfrm>
        </p:spPr>
        <p:txBody>
          <a:bodyPr/>
          <a:lstStyle/>
          <a:p>
            <a:pPr marL="0" indent="0">
              <a:buNone/>
            </a:pPr>
            <a:endParaRPr lang="lv-LV" sz="1200" dirty="0"/>
          </a:p>
          <a:p>
            <a:pPr algn="just"/>
            <a:r>
              <a:rPr lang="lv-LV" sz="1200" b="1" dirty="0"/>
              <a:t>Burti un vārdi:</a:t>
            </a:r>
            <a:r>
              <a:rPr lang="lv-LV" sz="1200" dirty="0"/>
              <a:t> Gode7go </a:t>
            </a:r>
            <a:r>
              <a:rPr lang="lv-LV" sz="1200" dirty="0" err="1"/>
              <a:t>robotpele</a:t>
            </a:r>
            <a:r>
              <a:rPr lang="lv-LV" sz="1200" dirty="0"/>
              <a:t> var tikt izmantota, lai palīdzētu bērniem atpazīt un saistīt burtus ar to skaņām. Bērni var vadīt </a:t>
            </a:r>
            <a:r>
              <a:rPr lang="lv-LV" sz="1200" dirty="0" err="1"/>
              <a:t>robotpeli</a:t>
            </a:r>
            <a:r>
              <a:rPr lang="lv-LV" sz="1200" dirty="0"/>
              <a:t> uz noteiktiem objektiem, kas atbilst noteiktiem burtiem vai vārdiem, un veidot aktivitātes, kur viņi "lasa" vārdu kartītes, vadot </a:t>
            </a:r>
            <a:r>
              <a:rPr lang="lv-LV" sz="1200" dirty="0" err="1"/>
              <a:t>robotupeli</a:t>
            </a:r>
            <a:r>
              <a:rPr lang="lv-LV" sz="1200" dirty="0"/>
              <a:t>,  lai tā apstātos pie pareizā vārda. Tas palīdz bērniem saistīt burtiem un vārdiem konkrētas nozīmes un veicina viņu vārdu krājuma attīstību.</a:t>
            </a:r>
          </a:p>
          <a:p>
            <a:r>
              <a:rPr lang="lv-LV" sz="1200" b="1" dirty="0"/>
              <a:t>Izziņas spēles un lasīšana:</a:t>
            </a:r>
            <a:r>
              <a:rPr lang="lv-LV" sz="1200" dirty="0"/>
              <a:t> </a:t>
            </a:r>
            <a:r>
              <a:rPr lang="lv-LV" sz="1200" dirty="0" err="1"/>
              <a:t>Robotpeli</a:t>
            </a:r>
            <a:r>
              <a:rPr lang="lv-LV" sz="1200" dirty="0"/>
              <a:t> var izmantot arī kā interaktīvu lasīšanas rīku. Bērni var vadīt to pa noteiktiem ceļiem, kas norāda uz burtiem, vārdiem vai pat vienkāršiem teikumiem. Šādas aktivitātes ļauj bērniem izlasīt un saprast rakstītus simbolus, izmantojot kustību un fizisku mijiedarbību. Tas palīdz attīstīt bērnu izpratni par to, kā teksti tiek strukturēti un kā tos var lasīt un interpretēt.</a:t>
            </a:r>
          </a:p>
          <a:p>
            <a:pPr algn="just"/>
            <a:r>
              <a:rPr lang="lv-LV" sz="1200" b="1" dirty="0"/>
              <a:t>Problēmu risināšanas uzdevumi:</a:t>
            </a:r>
            <a:r>
              <a:rPr lang="lv-LV" sz="1200" dirty="0"/>
              <a:t> </a:t>
            </a:r>
            <a:r>
              <a:rPr lang="lv-LV" sz="1200" dirty="0" err="1"/>
              <a:t>Robotpeli</a:t>
            </a:r>
            <a:r>
              <a:rPr lang="lv-LV" sz="1200" dirty="0"/>
              <a:t> var izmantot arī kā problēmu risināšanas rīku, kas saistīts ar lasītprasmi. Piemēram, bērni var risināt uzdevumus, kur tai jāseko noteiktai secībai, piemēram, lasot norādījumus uz kartēm vai virsmām, kas ietver burtus vai vārdus. Šāda veida aktivitātes palīdz bērniem attīstīt loģisko domāšanu, saprast instrukcijas un pielietot valodas prasmes praktiski.</a:t>
            </a:r>
          </a:p>
          <a:p>
            <a:pPr algn="just"/>
            <a:r>
              <a:rPr lang="lv-LV" sz="1200" b="1" dirty="0"/>
              <a:t>Stāstu veidošana:</a:t>
            </a:r>
            <a:r>
              <a:rPr lang="lv-LV" sz="1200" dirty="0"/>
              <a:t> Gode7go  </a:t>
            </a:r>
            <a:r>
              <a:rPr lang="lv-LV" sz="1200" dirty="0" err="1"/>
              <a:t>robotpele</a:t>
            </a:r>
            <a:r>
              <a:rPr lang="lv-LV" sz="1200" dirty="0"/>
              <a:t> var tikt izmantota, lai bērni radītu savus stāstus. Bērni var veidot stāstus, izmantojot </a:t>
            </a:r>
            <a:r>
              <a:rPr lang="lv-LV" sz="1200" dirty="0" err="1"/>
              <a:t>robotpeli</a:t>
            </a:r>
            <a:r>
              <a:rPr lang="lv-LV" sz="1200" dirty="0"/>
              <a:t> kā daļu no stāsta vai piedzīvojumiem, kas palīdz viņiem attīstīt izpratni par stāstu struktūru, dialogiem un tekstu secību. Šādi uzdevumi stimulē bērnu radošumu, u, rakstīšanas prasmes un lasīšanas aktivitātes.</a:t>
            </a:r>
          </a:p>
          <a:p>
            <a:pPr algn="just"/>
            <a:r>
              <a:rPr lang="lv-LV" sz="1200" b="1" dirty="0"/>
              <a:t>Interaktīvā mācīšanās:</a:t>
            </a:r>
            <a:r>
              <a:rPr lang="lv-LV" sz="1200" dirty="0"/>
              <a:t> </a:t>
            </a:r>
            <a:r>
              <a:rPr lang="lv-LV" sz="1200" dirty="0" err="1"/>
              <a:t>Robotpeli</a:t>
            </a:r>
            <a:r>
              <a:rPr lang="lv-LV" sz="1200" dirty="0"/>
              <a:t> var integrēt arī valodas spēlēs, kur bērni ir aicināti lasīt, veikt norādījumus un dot komandas </a:t>
            </a:r>
            <a:r>
              <a:rPr lang="lv-LV" sz="1200" dirty="0" err="1"/>
              <a:t>robotpelei</a:t>
            </a:r>
            <a:r>
              <a:rPr lang="lv-LV" sz="1200" dirty="0"/>
              <a:t>. Tā kā bērni tiek tieši iesaistīti mācību procesā ar praktisku aktivitāšu palīdzību, tas palīdz viņiem labāk apgūt lasīšanas pamatus caur spēli un kustību, kas ir īpaši efektīvs mācīšanās veids pirmsskolas vecuma bērniem.</a:t>
            </a:r>
          </a:p>
          <a:p>
            <a:endParaRPr lang="lv-LV" sz="1200" dirty="0"/>
          </a:p>
        </p:txBody>
      </p:sp>
      <p:pic>
        <p:nvPicPr>
          <p:cNvPr id="4" name="Attēls 3">
            <a:extLst>
              <a:ext uri="{FF2B5EF4-FFF2-40B4-BE49-F238E27FC236}">
                <a16:creationId xmlns:a16="http://schemas.microsoft.com/office/drawing/2014/main" id="{0591A190-1638-4A24-BDEC-3A912F6CF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8080" y="5086282"/>
            <a:ext cx="1545198" cy="1545198"/>
          </a:xfrm>
          <a:prstGeom prst="rect">
            <a:avLst/>
          </a:prstGeom>
        </p:spPr>
      </p:pic>
    </p:spTree>
    <p:extLst>
      <p:ext uri="{BB962C8B-B14F-4D97-AF65-F5344CB8AC3E}">
        <p14:creationId xmlns:p14="http://schemas.microsoft.com/office/powerpoint/2010/main" val="84167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p:txBody>
          <a:bodyPr/>
          <a:lstStyle/>
          <a:p>
            <a:pPr eaLnBrk="1" hangingPunct="1"/>
            <a:r>
              <a:rPr lang="lv-LV" sz="3200" dirty="0"/>
              <a:t>Programmējama Gode7go  </a:t>
            </a:r>
            <a:r>
              <a:rPr lang="lv-LV" sz="3200" dirty="0" err="1"/>
              <a:t>robotpele</a:t>
            </a:r>
            <a:endParaRPr lang="ru-RU" altLang="ru-RU" sz="3200" dirty="0"/>
          </a:p>
        </p:txBody>
      </p:sp>
      <p:pic>
        <p:nvPicPr>
          <p:cNvPr id="26627" name="Рисунок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54047" y="1820098"/>
            <a:ext cx="3653607" cy="4870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Рисунок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0841" y="1844824"/>
            <a:ext cx="3634553" cy="484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251520" y="260648"/>
            <a:ext cx="7416800" cy="796032"/>
          </a:xfrm>
        </p:spPr>
        <p:txBody>
          <a:bodyPr/>
          <a:lstStyle/>
          <a:p>
            <a:pPr eaLnBrk="1" hangingPunct="1"/>
            <a:r>
              <a:rPr lang="lv-LV" sz="3200" dirty="0"/>
              <a:t>Programmējama Gode7go  </a:t>
            </a:r>
            <a:r>
              <a:rPr lang="lv-LV" sz="3200" dirty="0" err="1"/>
              <a:t>robotpele</a:t>
            </a:r>
            <a:endParaRPr lang="ru-RU" altLang="ru-RU" sz="3200" dirty="0"/>
          </a:p>
        </p:txBody>
      </p:sp>
      <p:pic>
        <p:nvPicPr>
          <p:cNvPr id="27651"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67544" y="1823774"/>
            <a:ext cx="3885625" cy="49393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Рисунок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5" y="1820206"/>
            <a:ext cx="3923483" cy="494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TS Bee-Bot Programmable Floor Robot: Buy Online at Best Price in UAE -  Amazon.ae">
            <a:extLst>
              <a:ext uri="{FF2B5EF4-FFF2-40B4-BE49-F238E27FC236}">
                <a16:creationId xmlns:a16="http://schemas.microsoft.com/office/drawing/2014/main" id="{CA4B2005-6E5C-4D44-BAD3-5F69E27D3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71" t="19398" r="32455" b="16103"/>
          <a:stretch/>
        </p:blipFill>
        <p:spPr bwMode="auto">
          <a:xfrm flipH="1">
            <a:off x="5940152" y="3882031"/>
            <a:ext cx="2976045" cy="2975969"/>
          </a:xfrm>
          <a:prstGeom prst="rect">
            <a:avLst/>
          </a:prstGeom>
          <a:noFill/>
          <a:extLst>
            <a:ext uri="{909E8E84-426E-40DD-AFC4-6F175D3DCCD1}">
              <a14:hiddenFill xmlns:a14="http://schemas.microsoft.com/office/drawing/2010/main">
                <a:solidFill>
                  <a:srgbClr val="FFFFFF"/>
                </a:solidFill>
              </a14:hiddenFill>
            </a:ext>
          </a:extLst>
        </p:spPr>
      </p:pic>
      <p:sp>
        <p:nvSpPr>
          <p:cNvPr id="14338" name="Title 1"/>
          <p:cNvSpPr>
            <a:spLocks noGrp="1"/>
          </p:cNvSpPr>
          <p:nvPr>
            <p:ph type="title"/>
          </p:nvPr>
        </p:nvSpPr>
        <p:spPr>
          <a:xfrm>
            <a:off x="-108520" y="908720"/>
            <a:ext cx="7416800" cy="508000"/>
          </a:xfrm>
        </p:spPr>
        <p:txBody>
          <a:bodyPr/>
          <a:lstStyle/>
          <a:p>
            <a:pPr algn="ctr" eaLnBrk="1" hangingPunct="1"/>
            <a:r>
              <a:rPr lang="lv-LV" altLang="ru-RU" sz="3200" dirty="0"/>
              <a:t>Bee-Bot priekšrocības </a:t>
            </a:r>
            <a:br>
              <a:rPr lang="lv-LV" altLang="ru-RU" sz="3200" dirty="0"/>
            </a:br>
            <a:r>
              <a:rPr lang="lv-LV" altLang="ru-RU" sz="3200" dirty="0"/>
              <a:t>lasītprasmes apguvē</a:t>
            </a:r>
            <a:br>
              <a:rPr lang="lv-LV" altLang="ru-RU" sz="3200" dirty="0"/>
            </a:br>
            <a:endParaRPr lang="lv-LV" altLang="ru-RU" sz="3200" dirty="0"/>
          </a:p>
        </p:txBody>
      </p:sp>
      <p:sp>
        <p:nvSpPr>
          <p:cNvPr id="14339" name="Content Placeholder 2"/>
          <p:cNvSpPr>
            <a:spLocks noGrp="1"/>
          </p:cNvSpPr>
          <p:nvPr>
            <p:ph idx="1"/>
          </p:nvPr>
        </p:nvSpPr>
        <p:spPr>
          <a:xfrm>
            <a:off x="323850" y="1773238"/>
            <a:ext cx="5904334" cy="4822825"/>
          </a:xfrm>
        </p:spPr>
        <p:txBody>
          <a:bodyPr/>
          <a:lstStyle/>
          <a:p>
            <a:pPr marL="0" indent="0" algn="just" eaLnBrk="1" hangingPunct="1">
              <a:buNone/>
            </a:pPr>
            <a:r>
              <a:rPr lang="lv-LV" altLang="ru-RU" sz="1800" b="1" dirty="0"/>
              <a:t>Burti un vārdi</a:t>
            </a:r>
            <a:r>
              <a:rPr lang="lv-LV" altLang="ru-RU" sz="1800" dirty="0"/>
              <a:t> – Bērni var programmēt Bee-Bot, lai tas pārvietotos uz noteiktiem burtiem vai vārdiem, palīdzot viņiem iepazīt alfabētu un vienkāršus vārdus.</a:t>
            </a:r>
          </a:p>
          <a:p>
            <a:pPr marL="0" indent="0" algn="just" eaLnBrk="1" hangingPunct="1">
              <a:buNone/>
            </a:pPr>
            <a:r>
              <a:rPr lang="lv-LV" altLang="ru-RU" sz="1800" b="1" dirty="0"/>
              <a:t>Stāstu veidošana</a:t>
            </a:r>
            <a:r>
              <a:rPr lang="lv-LV" altLang="ru-RU" sz="1800" dirty="0"/>
              <a:t> – Izmantojot Bee-Bot, bērni var radīt interaktīvus stāstus, kur robots pārvietojas caur secīgām notikumu ainām, palīdzot attīstīt stāstīšanas prasmes.</a:t>
            </a:r>
          </a:p>
          <a:p>
            <a:pPr marL="0" indent="0" algn="just" eaLnBrk="1" hangingPunct="1">
              <a:buNone/>
            </a:pPr>
            <a:r>
              <a:rPr lang="lv-LV" altLang="ru-RU" sz="1800" b="1" dirty="0"/>
              <a:t>Vārdu un attēlu saskaņošana</a:t>
            </a:r>
            <a:r>
              <a:rPr lang="lv-LV" altLang="ru-RU" sz="1800" dirty="0"/>
              <a:t> – Robots var tikt izmantots aktivitātēs, kur bērni programmē Bee-Bot, lai tas dotos pie attēliem vai vārdiem, kas atbilst noteiktai tēmai.</a:t>
            </a:r>
          </a:p>
          <a:p>
            <a:pPr marL="0" indent="0" algn="just" eaLnBrk="1" hangingPunct="1">
              <a:buNone/>
            </a:pPr>
            <a:r>
              <a:rPr lang="lv-LV" altLang="ru-RU" sz="1800" b="1" dirty="0"/>
              <a:t>Sadarbība un komunikācija</a:t>
            </a:r>
            <a:r>
              <a:rPr lang="lv-LV" altLang="ru-RU" sz="1800" dirty="0"/>
              <a:t> – Bee-Bot veicina bērnu sadarbību, jo uzdevumi bieži tiek veikti grupās, attīstot sociālās prasmes un kopīgu mācīšanos.</a:t>
            </a:r>
          </a:p>
          <a:p>
            <a:pPr marL="0" indent="0" algn="just" eaLnBrk="1" hangingPunct="1">
              <a:buNone/>
            </a:pPr>
            <a:r>
              <a:rPr lang="lv-LV" altLang="ru-RU" sz="1800" b="1" dirty="0"/>
              <a:t>Programmēšanas pamati</a:t>
            </a:r>
            <a:r>
              <a:rPr lang="lv-LV" altLang="ru-RU" sz="1800" dirty="0"/>
              <a:t> – Izmantojot Bee-Bot vienkāršo programmēšanu, bērni attīsta algoritmisko domāšanu, kas palīdz strukturētā veidā uztvert valodu un lasītprasmi.</a:t>
            </a:r>
          </a:p>
          <a:p>
            <a:pPr eaLnBrk="1" hangingPunct="1"/>
            <a:endParaRPr lang="lv-LV" alt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4CEC-55B5-C954-432B-D855B249EB00}"/>
              </a:ext>
            </a:extLst>
          </p:cNvPr>
          <p:cNvSpPr>
            <a:spLocks noGrp="1"/>
          </p:cNvSpPr>
          <p:nvPr>
            <p:ph type="title"/>
          </p:nvPr>
        </p:nvSpPr>
        <p:spPr>
          <a:xfrm>
            <a:off x="367292" y="845094"/>
            <a:ext cx="6941012" cy="508000"/>
          </a:xfrm>
        </p:spPr>
        <p:txBody>
          <a:bodyPr/>
          <a:lstStyle/>
          <a:p>
            <a:pPr algn="ctr"/>
            <a:r>
              <a:rPr lang="lv-LV" altLang="ru-RU" sz="3200" dirty="0"/>
              <a:t>Digitālo ierīču priekšrocības pirmsskolas bērnu lasītprasmes veicināšanā</a:t>
            </a:r>
            <a:br>
              <a:rPr lang="lv-LV" altLang="ru-RU" sz="3200" dirty="0"/>
            </a:br>
            <a:endParaRPr lang="ru-RU" sz="3200" dirty="0"/>
          </a:p>
        </p:txBody>
      </p:sp>
      <p:sp>
        <p:nvSpPr>
          <p:cNvPr id="4" name="TextBox 3">
            <a:extLst>
              <a:ext uri="{FF2B5EF4-FFF2-40B4-BE49-F238E27FC236}">
                <a16:creationId xmlns:a16="http://schemas.microsoft.com/office/drawing/2014/main" id="{710BC25D-D895-F1CA-5DD4-52B6DA186BFD}"/>
              </a:ext>
            </a:extLst>
          </p:cNvPr>
          <p:cNvSpPr txBox="1"/>
          <p:nvPr/>
        </p:nvSpPr>
        <p:spPr>
          <a:xfrm>
            <a:off x="395536" y="1700808"/>
            <a:ext cx="8208912" cy="1077218"/>
          </a:xfrm>
          <a:prstGeom prst="rect">
            <a:avLst/>
          </a:prstGeom>
          <a:noFill/>
        </p:spPr>
        <p:txBody>
          <a:bodyPr wrap="square">
            <a:spAutoFit/>
          </a:bodyPr>
          <a:lstStyle/>
          <a:p>
            <a:pPr algn="just"/>
            <a:r>
              <a:rPr lang="lv-LV" altLang="ru-RU" sz="1600" b="0" dirty="0">
                <a:solidFill>
                  <a:schemeClr val="tx2"/>
                </a:solidFill>
              </a:rPr>
              <a:t>Mūsdienu tehnoloģiju attīstība ir būtiski mainījusi izglītības vidi, un digitālās ierīces ir kļuvušas par noderīgu rīku bērnu attīstībā, tostarp lasītprasmes veicināšanā. Pirmsskolas vecuma bērni ir dabiski zinātkāri un ātri apgūst jaunas lietas, tāpēc digitālās ierīces var kalpot kā efektīvs papildinājums tradicionālajām mācību metodēm.</a:t>
            </a:r>
            <a:endParaRPr lang="ru-RU" sz="1600" b="0" dirty="0">
              <a:solidFill>
                <a:schemeClr val="tx2"/>
              </a:solidFill>
            </a:endParaRPr>
          </a:p>
        </p:txBody>
      </p:sp>
      <p:sp>
        <p:nvSpPr>
          <p:cNvPr id="5" name="TextBox 4">
            <a:extLst>
              <a:ext uri="{FF2B5EF4-FFF2-40B4-BE49-F238E27FC236}">
                <a16:creationId xmlns:a16="http://schemas.microsoft.com/office/drawing/2014/main" id="{75566591-2EA4-6010-65BA-42F987EACEE3}"/>
              </a:ext>
            </a:extLst>
          </p:cNvPr>
          <p:cNvSpPr txBox="1"/>
          <p:nvPr/>
        </p:nvSpPr>
        <p:spPr>
          <a:xfrm>
            <a:off x="323850" y="2852936"/>
            <a:ext cx="4104134" cy="4031873"/>
          </a:xfrm>
          <a:prstGeom prst="rect">
            <a:avLst/>
          </a:prstGeom>
          <a:noFill/>
        </p:spPr>
        <p:txBody>
          <a:bodyPr wrap="square" rtlCol="0">
            <a:spAutoFit/>
          </a:bodyPr>
          <a:lstStyle/>
          <a:p>
            <a:pPr algn="just"/>
            <a:r>
              <a:rPr lang="lv-LV" altLang="ru-RU" sz="1600" dirty="0" err="1">
                <a:solidFill>
                  <a:schemeClr val="tx2"/>
                </a:solidFill>
                <a:latin typeface="+mj-lt"/>
              </a:rPr>
              <a:t>Interaktivitāte</a:t>
            </a:r>
            <a:r>
              <a:rPr lang="lv-LV" altLang="ru-RU" sz="1600" dirty="0">
                <a:solidFill>
                  <a:schemeClr val="tx2"/>
                </a:solidFill>
                <a:latin typeface="+mj-lt"/>
              </a:rPr>
              <a:t> un iesaiste</a:t>
            </a:r>
            <a:br>
              <a:rPr lang="lv-LV" altLang="ru-RU" sz="1600" dirty="0">
                <a:solidFill>
                  <a:schemeClr val="tx2"/>
                </a:solidFill>
                <a:latin typeface="+mj-lt"/>
              </a:rPr>
            </a:br>
            <a:r>
              <a:rPr lang="lv-LV" altLang="ru-RU" sz="1600" b="0" dirty="0">
                <a:solidFill>
                  <a:schemeClr val="tx2"/>
                </a:solidFill>
                <a:latin typeface="+mj-lt"/>
              </a:rPr>
              <a:t>Planšetdatori un viedtālruņi piedāvā interaktīvas grāmatas, kas palīdz bērniem aktīvi iesaistīties lasīšanas procesā. Daudzas lietotnes ietver animācijas, skaņas efektus un balss ierakstus, kas padara lasīšanu saistošāku.</a:t>
            </a:r>
            <a:br>
              <a:rPr lang="lv-LV" altLang="ru-RU" sz="1600" b="0" dirty="0">
                <a:solidFill>
                  <a:schemeClr val="tx2"/>
                </a:solidFill>
                <a:latin typeface="+mj-lt"/>
              </a:rPr>
            </a:br>
            <a:r>
              <a:rPr lang="lv-LV" altLang="ru-RU" sz="1600" dirty="0">
                <a:solidFill>
                  <a:schemeClr val="tx2"/>
                </a:solidFill>
                <a:latin typeface="+mj-lt"/>
              </a:rPr>
              <a:t>Personalizēta pieeja. </a:t>
            </a:r>
            <a:r>
              <a:rPr lang="lv-LV" altLang="ru-RU" sz="1600" b="0" dirty="0">
                <a:solidFill>
                  <a:schemeClr val="tx2"/>
                </a:solidFill>
                <a:latin typeface="+mj-lt"/>
              </a:rPr>
              <a:t>Dažas izglītojošās lietotnes pielāgojas bērna zināšanu līmenim, piedāvājot individuāli piemērotus vingrinājumus un izaicinājumus.</a:t>
            </a:r>
            <a:br>
              <a:rPr lang="lv-LV" altLang="ru-RU" sz="1600" b="0" dirty="0">
                <a:solidFill>
                  <a:schemeClr val="tx2"/>
                </a:solidFill>
                <a:latin typeface="+mj-lt"/>
              </a:rPr>
            </a:br>
            <a:r>
              <a:rPr lang="lv-LV" altLang="ru-RU" sz="1600" dirty="0">
                <a:solidFill>
                  <a:schemeClr val="tx2"/>
                </a:solidFill>
                <a:latin typeface="+mj-lt"/>
              </a:rPr>
              <a:t>Motivācija un spēļu elementi. </a:t>
            </a:r>
            <a:r>
              <a:rPr lang="lv-LV" altLang="ru-RU" sz="1600" b="0" dirty="0">
                <a:solidFill>
                  <a:schemeClr val="tx2"/>
                </a:solidFill>
                <a:latin typeface="+mj-lt"/>
              </a:rPr>
              <a:t>Spēļu elementi, piemēram, punkti, līmeņi un atalgojumi, var palielināt bērna interesi par lasīšanu un veicināt pastāvīgu mācīšanos.</a:t>
            </a:r>
            <a:br>
              <a:rPr lang="lv-LV" altLang="ru-RU" sz="1600" b="0" dirty="0">
                <a:solidFill>
                  <a:schemeClr val="tx2"/>
                </a:solidFill>
                <a:latin typeface="+mj-lt"/>
              </a:rPr>
            </a:br>
            <a:endParaRPr lang="ru-RU" sz="1600" b="0" dirty="0">
              <a:solidFill>
                <a:schemeClr val="tx2"/>
              </a:solidFill>
              <a:latin typeface="+mj-lt"/>
            </a:endParaRPr>
          </a:p>
        </p:txBody>
      </p:sp>
      <p:sp>
        <p:nvSpPr>
          <p:cNvPr id="6" name="TextBox 5">
            <a:extLst>
              <a:ext uri="{FF2B5EF4-FFF2-40B4-BE49-F238E27FC236}">
                <a16:creationId xmlns:a16="http://schemas.microsoft.com/office/drawing/2014/main" id="{5B3D3FAF-41F0-56B9-2343-5CB067A5B4E0}"/>
              </a:ext>
            </a:extLst>
          </p:cNvPr>
          <p:cNvSpPr txBox="1"/>
          <p:nvPr/>
        </p:nvSpPr>
        <p:spPr>
          <a:xfrm>
            <a:off x="4864968" y="2860053"/>
            <a:ext cx="3744416" cy="3539430"/>
          </a:xfrm>
          <a:prstGeom prst="rect">
            <a:avLst/>
          </a:prstGeom>
          <a:noFill/>
        </p:spPr>
        <p:txBody>
          <a:bodyPr wrap="square" rtlCol="0">
            <a:spAutoFit/>
          </a:bodyPr>
          <a:lstStyle/>
          <a:p>
            <a:pPr eaLnBrk="1" hangingPunct="1"/>
            <a:r>
              <a:rPr lang="lv-LV" altLang="ru-RU" sz="1600" dirty="0">
                <a:solidFill>
                  <a:schemeClr val="tx2"/>
                </a:solidFill>
                <a:latin typeface="+mj-lt"/>
              </a:rPr>
              <a:t>Pieejamība. </a:t>
            </a:r>
          </a:p>
          <a:p>
            <a:pPr algn="just" eaLnBrk="1" hangingPunct="1"/>
            <a:r>
              <a:rPr lang="lv-LV" altLang="ru-RU" sz="1600" b="0" dirty="0">
                <a:solidFill>
                  <a:schemeClr val="tx2"/>
                </a:solidFill>
                <a:latin typeface="+mj-lt"/>
              </a:rPr>
              <a:t>Digitālās ierīces nodrošina piekļuvi plašam materiālu klāstam, tai skaitā e-grāmatām un izglītojošām lietotnēm, kas palīdz attīstīt vārdu krājumu un izpratni par tekstu.</a:t>
            </a:r>
            <a:br>
              <a:rPr lang="lv-LV" altLang="ru-RU" sz="1600" b="0" dirty="0">
                <a:solidFill>
                  <a:schemeClr val="tx2"/>
                </a:solidFill>
                <a:latin typeface="+mj-lt"/>
              </a:rPr>
            </a:br>
            <a:r>
              <a:rPr lang="lv-LV" altLang="ru-RU" sz="1600" dirty="0">
                <a:solidFill>
                  <a:schemeClr val="tx2"/>
                </a:solidFill>
                <a:latin typeface="+mj-lt"/>
              </a:rPr>
              <a:t>Audiovizuālā atbalsta iespējas.</a:t>
            </a:r>
            <a:r>
              <a:rPr lang="lv-LV" altLang="ru-RU" sz="1600" b="0" dirty="0">
                <a:solidFill>
                  <a:schemeClr val="tx2"/>
                </a:solidFill>
                <a:latin typeface="+mj-lt"/>
              </a:rPr>
              <a:t> Bērni var klausīties, kā tekstu nolasa ierīce, kas palīdz viņiem iepazīties ar vārdu izrunu un intonāciju.</a:t>
            </a:r>
            <a:br>
              <a:rPr lang="lv-LV" altLang="ru-RU" sz="1600" b="0" dirty="0">
                <a:solidFill>
                  <a:schemeClr val="tx2"/>
                </a:solidFill>
                <a:latin typeface="+mj-lt"/>
              </a:rPr>
            </a:br>
            <a:r>
              <a:rPr lang="lv-LV" altLang="ru-RU" sz="1600" dirty="0">
                <a:solidFill>
                  <a:schemeClr val="tx2"/>
                </a:solidFill>
                <a:latin typeface="+mj-lt"/>
              </a:rPr>
              <a:t>Mācību procesa elastīgums.</a:t>
            </a:r>
            <a:r>
              <a:rPr lang="lv-LV" altLang="ru-RU" sz="1600" b="0" dirty="0">
                <a:solidFill>
                  <a:schemeClr val="tx2"/>
                </a:solidFill>
                <a:latin typeface="+mj-lt"/>
              </a:rPr>
              <a:t> Digitālās ierīces ļauj bērniem apgūt lasītprasmi sev ērtā tempā un vietā, kas veicina individuālu mācīšanās pieredzi.</a:t>
            </a:r>
          </a:p>
        </p:txBody>
      </p:sp>
    </p:spTree>
    <p:extLst>
      <p:ext uri="{BB962C8B-B14F-4D97-AF65-F5344CB8AC3E}">
        <p14:creationId xmlns:p14="http://schemas.microsoft.com/office/powerpoint/2010/main" val="1939967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51520" y="0"/>
            <a:ext cx="8110440" cy="1916832"/>
          </a:xfrm>
        </p:spPr>
        <p:txBody>
          <a:bodyPr/>
          <a:lstStyle/>
          <a:p>
            <a:pPr algn="ctr" eaLnBrk="1" hangingPunct="1"/>
            <a:br>
              <a:rPr lang="lv-LV" altLang="ru-RU" dirty="0"/>
            </a:br>
            <a:r>
              <a:rPr lang="lv-LV" altLang="ru-RU" sz="3200" dirty="0"/>
              <a:t>Bee-</a:t>
            </a:r>
            <a:r>
              <a:rPr lang="lv-LV" altLang="ru-RU" sz="3200" dirty="0" err="1"/>
              <a:t>Bot</a:t>
            </a:r>
            <a:r>
              <a:rPr lang="lv-LV" altLang="ru-RU" sz="3200" dirty="0"/>
              <a:t> </a:t>
            </a:r>
            <a:r>
              <a:rPr lang="lv-LV" altLang="ru-RU" dirty="0"/>
              <a:t>programmējamā</a:t>
            </a:r>
            <a:r>
              <a:rPr lang="lv-LV" altLang="ru-RU" sz="3200" dirty="0"/>
              <a:t> </a:t>
            </a:r>
            <a:r>
              <a:rPr lang="lv-LV" altLang="ru-RU" dirty="0"/>
              <a:t>grīdas</a:t>
            </a:r>
            <a:r>
              <a:rPr lang="lv-LV" altLang="ru-RU" sz="3200" dirty="0"/>
              <a:t>  </a:t>
            </a:r>
            <a:r>
              <a:rPr lang="lv-LV" altLang="ru-RU" dirty="0"/>
              <a:t>robota izmantošana lasītprasmes veicināšanai</a:t>
            </a:r>
            <a:br>
              <a:rPr lang="lv-LV" altLang="ru-RU" dirty="0"/>
            </a:br>
            <a:endParaRPr lang="lv-LV" altLang="ru-RU" dirty="0"/>
          </a:p>
        </p:txBody>
      </p:sp>
      <p:sp>
        <p:nvSpPr>
          <p:cNvPr id="13315" name="Content Placeholder 2"/>
          <p:cNvSpPr>
            <a:spLocks noGrp="1"/>
          </p:cNvSpPr>
          <p:nvPr>
            <p:ph idx="1"/>
          </p:nvPr>
        </p:nvSpPr>
        <p:spPr>
          <a:xfrm>
            <a:off x="467544" y="2348880"/>
            <a:ext cx="3096022" cy="3960018"/>
          </a:xfrm>
        </p:spPr>
        <p:txBody>
          <a:bodyPr/>
          <a:lstStyle/>
          <a:p>
            <a:pPr marL="0" indent="0" algn="just" eaLnBrk="1" hangingPunct="1">
              <a:buNone/>
            </a:pPr>
            <a:r>
              <a:rPr lang="lv-LV" altLang="ru-RU" sz="1600" b="1" dirty="0"/>
              <a:t>Bee-Bot</a:t>
            </a:r>
            <a:r>
              <a:rPr lang="lv-LV" altLang="ru-RU" sz="1600" dirty="0"/>
              <a:t> ir programmējams grīdas robots, kas ir īpaši izstrādāts pirmsskolas un sākumskolas vecuma bērniem. Tas palīdz attīstīt bērnu loģisko domāšanu, orientēšanās prasmes un valodas iemaņas. Bee-Bot ir lielisks rīks, kas palīdz bērniem praktiski un rotaļīgi attīstīt lasītprasmi, veicinot aktīvu iesaisti un eksperimentēšanu.</a:t>
            </a:r>
          </a:p>
          <a:p>
            <a:pPr eaLnBrk="1" hangingPunct="1"/>
            <a:endParaRPr lang="lv-LV" altLang="ru-RU" sz="1600" dirty="0"/>
          </a:p>
          <a:p>
            <a:pPr marL="0" indent="0" eaLnBrk="1" hangingPunct="1">
              <a:buNone/>
            </a:pPr>
            <a:endParaRPr lang="lv-LV" altLang="ru-RU" dirty="0"/>
          </a:p>
        </p:txBody>
      </p:sp>
      <p:pic>
        <p:nvPicPr>
          <p:cNvPr id="4" name="Объект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2348880"/>
            <a:ext cx="4510040" cy="3383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323850" y="476250"/>
            <a:ext cx="7416800" cy="1008534"/>
          </a:xfrm>
        </p:spPr>
        <p:txBody>
          <a:bodyPr/>
          <a:lstStyle/>
          <a:p>
            <a:pPr algn="ctr" eaLnBrk="1" hangingPunct="1"/>
            <a:r>
              <a:rPr lang="lv-LV" dirty="0"/>
              <a:t>Bee-Bot programmējams grīdas robots</a:t>
            </a:r>
            <a:endParaRPr lang="ru-RU" altLang="ru-RU" sz="3200" dirty="0"/>
          </a:p>
        </p:txBody>
      </p:sp>
      <p:pic>
        <p:nvPicPr>
          <p:cNvPr id="32771"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115616" y="1844824"/>
            <a:ext cx="6429375" cy="482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39"/>
            <a:ext cx="7344816" cy="1387383"/>
          </a:xfrm>
        </p:spPr>
        <p:txBody>
          <a:bodyPr/>
          <a:lstStyle/>
          <a:p>
            <a:pPr algn="ctr"/>
            <a:r>
              <a:rPr lang="lv-LV" sz="3200" dirty="0"/>
              <a:t> </a:t>
            </a:r>
            <a:r>
              <a:rPr lang="lv-LV" dirty="0"/>
              <a:t>Bee-Bot </a:t>
            </a:r>
            <a:r>
              <a:rPr lang="lv-LV" altLang="ru-RU" dirty="0"/>
              <a:t>programmējams grīdas </a:t>
            </a:r>
            <a:r>
              <a:rPr lang="lv-LV" dirty="0"/>
              <a:t>robots</a:t>
            </a:r>
            <a:endParaRPr lang="lv-LV" sz="3200" dirty="0"/>
          </a:p>
        </p:txBody>
      </p:sp>
      <p:pic>
        <p:nvPicPr>
          <p:cNvPr id="8" name="Объект 7" descr="Изображение выглядит как Детское искусство, в помещении, текст, Самоклеющийся листок&#10;&#10;Автоматически созданное описание">
            <a:extLst>
              <a:ext uri="{FF2B5EF4-FFF2-40B4-BE49-F238E27FC236}">
                <a16:creationId xmlns:a16="http://schemas.microsoft.com/office/drawing/2014/main" id="{F81E2705-793B-DD0D-C7B8-7637917BDFBB}"/>
              </a:ext>
            </a:extLst>
          </p:cNvPr>
          <p:cNvPicPr>
            <a:picLocks noGrp="1" noChangeAspect="1"/>
          </p:cNvPicPr>
          <p:nvPr>
            <p:ph idx="1"/>
          </p:nvPr>
        </p:nvPicPr>
        <p:blipFill>
          <a:blip r:embed="rId2"/>
          <a:stretch>
            <a:fillRect/>
          </a:stretch>
        </p:blipFill>
        <p:spPr>
          <a:xfrm>
            <a:off x="179512" y="1700808"/>
            <a:ext cx="5256584" cy="2467503"/>
          </a:xfrm>
          <a:prstGeom prst="rect">
            <a:avLst/>
          </a:prstGeom>
        </p:spPr>
      </p:pic>
      <p:pic>
        <p:nvPicPr>
          <p:cNvPr id="10" name="Рисунок 5" descr="Изображение выглядит как текст, человек, в помещении, одежда&#10;&#10;Автоматически созданное описание">
            <a:extLst>
              <a:ext uri="{FF2B5EF4-FFF2-40B4-BE49-F238E27FC236}">
                <a16:creationId xmlns:a16="http://schemas.microsoft.com/office/drawing/2014/main" id="{94EB28C5-5D89-6230-C1F1-252429DA2D40}"/>
              </a:ext>
            </a:extLst>
          </p:cNvPr>
          <p:cNvPicPr>
            <a:picLocks noChangeAspect="1"/>
          </p:cNvPicPr>
          <p:nvPr/>
        </p:nvPicPr>
        <p:blipFill>
          <a:blip r:embed="rId3"/>
          <a:stretch>
            <a:fillRect/>
          </a:stretch>
        </p:blipFill>
        <p:spPr>
          <a:xfrm rot="5400000">
            <a:off x="4937966" y="2847010"/>
            <a:ext cx="2366322" cy="5258495"/>
          </a:xfrm>
          <a:prstGeom prst="rect">
            <a:avLst/>
          </a:prstGeom>
        </p:spPr>
      </p:pic>
    </p:spTree>
    <p:extLst>
      <p:ext uri="{BB962C8B-B14F-4D97-AF65-F5344CB8AC3E}">
        <p14:creationId xmlns:p14="http://schemas.microsoft.com/office/powerpoint/2010/main" val="3311835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7-rt.googleusercontent.com/slidesz/AGV_vUfMJ_2QHIeD2o0Lg5DsrkoxN5diYppPygUyPCq0h5lJa1Y7yEwLhpR1QkmCWGKMW6jWK5jLelpef8pJTCbrfvuNgJ5A41s11a9h7QWof0eDrJJK0ajMG9T4m-6Xj7csKBSPTjUlkPqVvAgpLiYXuOo=s2048?key=hKWNCeTmQWowwTe8sq6lW6fZ"/>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79512" y="2420887"/>
            <a:ext cx="4032980" cy="31156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7-rt.googleusercontent.com/slidesz/AGV_vUfBgqmwRbQxGYyr-lIZeyRZQgnoly1p98VcTuVlahwNvHxb1Sj5s9jtTqToSynYxnhuXP6A8-ooDDfailbceUMs45_vRexZqJjdp2XQFaFsK3UbQMYLnJlUBx_W0oUdnyyoJDt4rDzKusVvIMuEPw=s2048?key=hKWNCeTmQWowwTe8sq6lW6f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0649" y="2445712"/>
            <a:ext cx="3960440" cy="30904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5536" y="116632"/>
            <a:ext cx="7488832" cy="1440160"/>
          </a:xfrm>
        </p:spPr>
        <p:txBody>
          <a:bodyPr/>
          <a:lstStyle/>
          <a:p>
            <a:pPr algn="ctr"/>
            <a:r>
              <a:rPr lang="lv-LV" dirty="0"/>
              <a:t>Bee-Bot </a:t>
            </a:r>
            <a:r>
              <a:rPr lang="lv-LV" altLang="ru-RU" dirty="0"/>
              <a:t>programmējams grīdas </a:t>
            </a:r>
            <a:r>
              <a:rPr lang="lv-LV" dirty="0"/>
              <a:t>robots</a:t>
            </a:r>
            <a:endParaRPr lang="lv-LV" sz="3200" dirty="0"/>
          </a:p>
        </p:txBody>
      </p:sp>
    </p:spTree>
    <p:extLst>
      <p:ext uri="{BB962C8B-B14F-4D97-AF65-F5344CB8AC3E}">
        <p14:creationId xmlns:p14="http://schemas.microsoft.com/office/powerpoint/2010/main" val="3361540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908720"/>
            <a:ext cx="7920558" cy="508000"/>
          </a:xfrm>
        </p:spPr>
        <p:txBody>
          <a:bodyPr/>
          <a:lstStyle/>
          <a:p>
            <a:r>
              <a:rPr lang="lv-LV" sz="3200" dirty="0"/>
              <a:t>Kā ierakstīšanas pogas Recordable Answer Buzzers veicina lasītprasmes attīstību pirmsskolā</a:t>
            </a:r>
            <a:br>
              <a:rPr lang="lv-LV" dirty="0"/>
            </a:br>
            <a:endParaRPr lang="lv-LV" dirty="0"/>
          </a:p>
        </p:txBody>
      </p:sp>
      <p:sp>
        <p:nvSpPr>
          <p:cNvPr id="3" name="Content Placeholder 2"/>
          <p:cNvSpPr>
            <a:spLocks noGrp="1"/>
          </p:cNvSpPr>
          <p:nvPr>
            <p:ph idx="1"/>
          </p:nvPr>
        </p:nvSpPr>
        <p:spPr>
          <a:xfrm>
            <a:off x="107504" y="1772816"/>
            <a:ext cx="5616302" cy="4822825"/>
          </a:xfrm>
        </p:spPr>
        <p:txBody>
          <a:bodyPr/>
          <a:lstStyle/>
          <a:p>
            <a:pPr marL="0" indent="0">
              <a:buNone/>
            </a:pPr>
            <a:endParaRPr lang="lv-LV" sz="1400" b="1" dirty="0"/>
          </a:p>
          <a:p>
            <a:pPr algn="just"/>
            <a:r>
              <a:rPr lang="lv-LV" sz="1400" b="1" dirty="0"/>
              <a:t>Vārdu un frāžu atpazīšana:</a:t>
            </a:r>
            <a:r>
              <a:rPr lang="lv-LV" sz="1400" dirty="0"/>
              <a:t> Ar šo pogu palīdzību bērni var ierakstīt vārdus, frāzes vai pat īsus teikumus, kas palīdz attīstīt viņu spēju atpazīt un izrunāt vārdus. Tā kā bērniem jābūt uzmanīgiem, lai atcerētos, ko viņi ieraksta, tas veicina viņu atmiņu un valodas izpratni.</a:t>
            </a:r>
          </a:p>
          <a:p>
            <a:pPr algn="just"/>
            <a:r>
              <a:rPr lang="lv-LV" sz="1400" b="1" dirty="0"/>
              <a:t>Bērnu aktivitāte un iesaiste:</a:t>
            </a:r>
            <a:r>
              <a:rPr lang="lv-LV" sz="1400" dirty="0"/>
              <a:t> Iekārtas izmantošana mācībās kļūst jautra un aizraujoša, motivējot bērnus piedalīties vairākās aktivitātēs, piemēram, spēlēs, kur viņi var atbildēt uz jautājumiem vai lasīt tekstus. Tas palīdz uzturēt bērnu uzmanību un padara lasīšanu par dinamisku un interaktīvu procesu.</a:t>
            </a:r>
          </a:p>
          <a:p>
            <a:pPr algn="just"/>
            <a:r>
              <a:rPr lang="lv-LV" sz="1400" b="1" dirty="0"/>
              <a:t>Atbildes pārbaudīšana un pašnovērtējums:</a:t>
            </a:r>
            <a:r>
              <a:rPr lang="lv-LV" sz="1400" dirty="0"/>
              <a:t> Bērni var ierakstīt savas atbildes un vēlāk tās salīdzināt ar pareizām atbildēm, uzlabojot viņu spējas izvērtēt sevi un saprast kļūdas. Šāda pieeja palīdz attīstīt lasītprasmi, jo bērni var pārdomāt lasīto un uzlabot savas atbildes, balstoties uz dzirdētajiem ierakstiem.</a:t>
            </a:r>
          </a:p>
          <a:p>
            <a:pPr algn="just"/>
            <a:r>
              <a:rPr lang="lv-LV" sz="1400" b="1" dirty="0"/>
              <a:t>Komunikācijas un izteiksmes attīstība:</a:t>
            </a:r>
            <a:r>
              <a:rPr lang="lv-LV" sz="1400" dirty="0"/>
              <a:t> Ierakstīšanas pogas ļauj bērniem runāt un atkārtot dzirdēto vai izlasīto, kas palīdz uzlabot viņu izrunu un valodas plūdumu. Tas palīdz viņiem labāk saprast un apgūt valodu, kas ir būtiska lasītprasmes attīstībai.</a:t>
            </a:r>
          </a:p>
          <a:p>
            <a:endParaRPr lang="lv-LV" dirty="0"/>
          </a:p>
        </p:txBody>
      </p:sp>
      <p:pic>
        <p:nvPicPr>
          <p:cNvPr id="5122" name="Picture 2" descr="Skaņas pogu komplekts Learning Resources LER 3769 - 4 gab cena | 220.lv">
            <a:extLst>
              <a:ext uri="{FF2B5EF4-FFF2-40B4-BE49-F238E27FC236}">
                <a16:creationId xmlns:a16="http://schemas.microsoft.com/office/drawing/2014/main" id="{425CCE2C-18FA-4C08-AD93-1A35AD73A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587" y="2563669"/>
            <a:ext cx="3384376"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974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2800" dirty="0"/>
              <a:t>Praktiski piemēri, kā izmantot ierakstīšanas pogas Recordable Answer Buzzers lasītprasmes attīstībā:</a:t>
            </a:r>
          </a:p>
        </p:txBody>
      </p:sp>
      <p:sp>
        <p:nvSpPr>
          <p:cNvPr id="3" name="Content Placeholder 2"/>
          <p:cNvSpPr>
            <a:spLocks noGrp="1"/>
          </p:cNvSpPr>
          <p:nvPr>
            <p:ph idx="1"/>
          </p:nvPr>
        </p:nvSpPr>
        <p:spPr/>
        <p:txBody>
          <a:bodyPr/>
          <a:lstStyle/>
          <a:p>
            <a:pPr algn="just"/>
            <a:r>
              <a:rPr lang="lv-LV" sz="2000" b="1" dirty="0"/>
              <a:t>Atbildes uz jautājumiem:</a:t>
            </a:r>
            <a:r>
              <a:rPr lang="lv-LV" sz="2000" dirty="0"/>
              <a:t> Izmantojot ierakstīšanas pogas, skolotāji var uzdot jautājumus, un bērni var ierakstīt savas atbildes. Tas palīdz bērniem praktizēt vārdu atpazīšanu un veidot vienkāršus teikumus.</a:t>
            </a:r>
          </a:p>
          <a:p>
            <a:pPr algn="just"/>
            <a:r>
              <a:rPr lang="lv-LV" sz="2000" b="1" dirty="0"/>
              <a:t>Stāstu klausīšanās un atkārtošana:</a:t>
            </a:r>
            <a:r>
              <a:rPr lang="lv-LV" sz="2000" dirty="0"/>
              <a:t> Bērni var klausīties stāstus, kas ierakstīti pogās, un atkārtot dzirdēto, lai uzlabotu izpratni un izrunu.</a:t>
            </a:r>
          </a:p>
          <a:p>
            <a:pPr algn="just"/>
            <a:r>
              <a:rPr lang="lv-LV" sz="2000" b="1" dirty="0"/>
              <a:t>Vārdu un burtu spēles:</a:t>
            </a:r>
            <a:r>
              <a:rPr lang="lv-LV" sz="2000" dirty="0"/>
              <a:t> Izmantojot ierakstīšanas pogas, bērni var veikt dažādas spēles, piemēram, atpazīt burtus vai vārdus un ierakstīt to izrunu vai aprakstu. Tas palīdz bērniem saistīt rakstītus simbolus ar to skaņām un nozīmi.</a:t>
            </a:r>
          </a:p>
        </p:txBody>
      </p:sp>
    </p:spTree>
    <p:extLst>
      <p:ext uri="{BB962C8B-B14F-4D97-AF65-F5344CB8AC3E}">
        <p14:creationId xmlns:p14="http://schemas.microsoft.com/office/powerpoint/2010/main" val="956826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16744"/>
            <a:ext cx="7416800" cy="508000"/>
          </a:xfrm>
        </p:spPr>
        <p:txBody>
          <a:bodyPr/>
          <a:lstStyle/>
          <a:p>
            <a:r>
              <a:rPr lang="lv-LV" sz="3200" dirty="0" err="1"/>
              <a:t>Recordable</a:t>
            </a:r>
            <a:r>
              <a:rPr lang="lv-LV" sz="3200" dirty="0"/>
              <a:t> </a:t>
            </a:r>
            <a:r>
              <a:rPr lang="lv-LV" sz="3200" dirty="0" err="1"/>
              <a:t>Answer</a:t>
            </a:r>
            <a:r>
              <a:rPr lang="lv-LV" sz="3200" dirty="0"/>
              <a:t> </a:t>
            </a:r>
            <a:r>
              <a:rPr lang="lv-LV" sz="3200" dirty="0" err="1"/>
              <a:t>Buzzers</a:t>
            </a:r>
            <a:endParaRPr lang="lv-LV" sz="3200" dirty="0"/>
          </a:p>
        </p:txBody>
      </p:sp>
      <p:sp>
        <p:nvSpPr>
          <p:cNvPr id="3" name="Content Placeholder 2"/>
          <p:cNvSpPr>
            <a:spLocks noGrp="1"/>
          </p:cNvSpPr>
          <p:nvPr>
            <p:ph idx="1"/>
          </p:nvPr>
        </p:nvSpPr>
        <p:spPr>
          <a:xfrm>
            <a:off x="755576" y="1700808"/>
            <a:ext cx="7632848" cy="4822825"/>
          </a:xfrm>
        </p:spPr>
        <p:txBody>
          <a:bodyPr/>
          <a:lstStyle/>
          <a:p>
            <a:pPr marL="0" indent="0" algn="just">
              <a:buNone/>
            </a:pPr>
            <a:r>
              <a:rPr lang="lv-LV" sz="1600" b="1" dirty="0"/>
              <a:t>Recordable Answer Buzzers</a:t>
            </a:r>
            <a:r>
              <a:rPr lang="lv-LV" sz="1600" dirty="0"/>
              <a:t> (ierakstīšanas pogas) ir ļoti noderīgs rīks pirmsskolas izglītībā, īpaši, lai attīstītu bērnu lasītprasmi un valodas prasmes. Šīs pogas ļauj bērniem ierakstīt savas atbildes un pēc tam tās atskaņot, kas veicina aktīvu līdzdalību mācību procesā un palīdz attīstīt dažādas valodas prasmes.</a:t>
            </a:r>
          </a:p>
        </p:txBody>
      </p:sp>
      <p:pic>
        <p:nvPicPr>
          <p:cNvPr id="4" name="WhatsApp Video 2025-01-13 at 08.24.36">
            <a:hlinkClick r:id="" action="ppaction://media"/>
            <a:extLst>
              <a:ext uri="{FF2B5EF4-FFF2-40B4-BE49-F238E27FC236}">
                <a16:creationId xmlns:a16="http://schemas.microsoft.com/office/drawing/2014/main" id="{FDCF2E9A-EE1E-D89D-416E-487CB4C733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1187624" y="2852936"/>
            <a:ext cx="6912768" cy="389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090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8604448" cy="1440160"/>
          </a:xfrm>
        </p:spPr>
        <p:txBody>
          <a:bodyPr/>
          <a:lstStyle/>
          <a:p>
            <a:pPr algn="ctr"/>
            <a:r>
              <a:rPr lang="lv-LV" sz="2800" dirty="0"/>
              <a:t>Bee-Bot  programmējams grīdas robots. Ierakstīšanas pogas Recordable Answer Buzzers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772816"/>
            <a:ext cx="7416800" cy="4171950"/>
          </a:xfrm>
          <a:prstGeom prst="rect">
            <a:avLst/>
          </a:prstGeom>
        </p:spPr>
      </p:pic>
    </p:spTree>
    <p:extLst>
      <p:ext uri="{BB962C8B-B14F-4D97-AF65-F5344CB8AC3E}">
        <p14:creationId xmlns:p14="http://schemas.microsoft.com/office/powerpoint/2010/main" val="1198996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Smilšu lampa</a:t>
            </a:r>
          </a:p>
        </p:txBody>
      </p:sp>
      <p:sp>
        <p:nvSpPr>
          <p:cNvPr id="3" name="Content Placeholder 2"/>
          <p:cNvSpPr>
            <a:spLocks noGrp="1"/>
          </p:cNvSpPr>
          <p:nvPr>
            <p:ph idx="1"/>
          </p:nvPr>
        </p:nvSpPr>
        <p:spPr>
          <a:xfrm>
            <a:off x="6372200" y="3689763"/>
            <a:ext cx="2376264" cy="2142344"/>
          </a:xfrm>
        </p:spPr>
        <p:txBody>
          <a:bodyPr/>
          <a:lstStyle/>
          <a:p>
            <a:pPr marL="0" indent="0" algn="just">
              <a:buNone/>
            </a:pPr>
            <a:r>
              <a:rPr lang="lv-LV" sz="1600" dirty="0">
                <a:latin typeface="+mj-lt"/>
              </a:rPr>
              <a:t>Pirmsskolas izglītībā smilšu lampa ir efektīvs līdzeklis lasītprasmes attīstīšanai, jo tā piedāvā bērniem iespēju mācīties caur spēli un radošu izpausmi.</a:t>
            </a:r>
          </a:p>
        </p:txBody>
      </p:sp>
      <p:sp>
        <p:nvSpPr>
          <p:cNvPr id="5" name="TextBox 4">
            <a:extLst>
              <a:ext uri="{FF2B5EF4-FFF2-40B4-BE49-F238E27FC236}">
                <a16:creationId xmlns:a16="http://schemas.microsoft.com/office/drawing/2014/main" id="{5D35F14A-7856-72E0-85BE-C19059206F04}"/>
              </a:ext>
            </a:extLst>
          </p:cNvPr>
          <p:cNvSpPr txBox="1"/>
          <p:nvPr/>
        </p:nvSpPr>
        <p:spPr>
          <a:xfrm>
            <a:off x="467544" y="1844824"/>
            <a:ext cx="5472608" cy="1077218"/>
          </a:xfrm>
          <a:prstGeom prst="rect">
            <a:avLst/>
          </a:prstGeom>
          <a:noFill/>
        </p:spPr>
        <p:txBody>
          <a:bodyPr wrap="square" rtlCol="0">
            <a:spAutoFit/>
          </a:bodyPr>
          <a:lstStyle/>
          <a:p>
            <a:pPr algn="just"/>
            <a:r>
              <a:rPr lang="lv-LV" sz="1600" b="0" dirty="0">
                <a:latin typeface="+mj-lt"/>
              </a:rPr>
              <a:t>Smilšu lampa, pazīstama arī kā gaismas galds, ir interaktīvs rīks, kas izmanto gaismas un smilšu kombināciju, lai radītu dinamiskas un vizuāli pievilcīgas mācību aktivitātes.</a:t>
            </a:r>
            <a:endParaRPr lang="ru-RU" sz="1600" b="0" dirty="0"/>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29499" y="2996952"/>
            <a:ext cx="5832326" cy="3280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466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476250"/>
            <a:ext cx="6408390" cy="508000"/>
          </a:xfrm>
        </p:spPr>
        <p:txBody>
          <a:bodyPr/>
          <a:lstStyle/>
          <a:p>
            <a:br>
              <a:rPr lang="lv-LV" sz="2800" dirty="0"/>
            </a:br>
            <a:r>
              <a:rPr lang="lv-LV" sz="2800" dirty="0"/>
              <a:t>Smilšu lampas izmantošana lasītprasmes attīstībā.</a:t>
            </a:r>
            <a:br>
              <a:rPr lang="lv-LV" sz="2800" dirty="0"/>
            </a:br>
            <a:endParaRPr lang="lv-LV" sz="2800" dirty="0"/>
          </a:p>
        </p:txBody>
      </p:sp>
      <p:sp>
        <p:nvSpPr>
          <p:cNvPr id="3" name="Content Placeholder 2"/>
          <p:cNvSpPr>
            <a:spLocks noGrp="1"/>
          </p:cNvSpPr>
          <p:nvPr>
            <p:ph idx="1"/>
          </p:nvPr>
        </p:nvSpPr>
        <p:spPr>
          <a:xfrm>
            <a:off x="323850" y="1773239"/>
            <a:ext cx="3866345" cy="2375842"/>
          </a:xfrm>
        </p:spPr>
        <p:txBody>
          <a:bodyPr/>
          <a:lstStyle/>
          <a:p>
            <a:pPr marL="0" indent="0" algn="just">
              <a:buNone/>
            </a:pPr>
            <a:r>
              <a:rPr lang="lv-LV" sz="1600" b="1" dirty="0"/>
              <a:t>Burti un vārdi:</a:t>
            </a:r>
            <a:r>
              <a:rPr lang="lv-LV" sz="1600" dirty="0"/>
              <a:t> Bērni var veidot burtus un vārdus smiltīs, izmantojot pirkstus vai dažādus instrumentus. Šāda aktivitāte palīdz attīstīt smalko motoriku un veicina burtu atpazīšanu un rakstīšanu.</a:t>
            </a:r>
          </a:p>
          <a:p>
            <a:pPr marL="0" indent="0" algn="just">
              <a:buNone/>
            </a:pPr>
            <a:r>
              <a:rPr lang="lv-LV" sz="1600" b="1" dirty="0"/>
              <a:t>Stāstu veidošana:</a:t>
            </a:r>
            <a:r>
              <a:rPr lang="lv-LV" sz="1600" dirty="0"/>
              <a:t> Izmantojot smilšu lampu, bērni var veidot attēlus un ainavas, kas kalpo par pamatu stāstu radīšanai. Tas veicina radošumu, valodas prasmes un iztēli.</a:t>
            </a:r>
          </a:p>
          <a:p>
            <a:endParaRPr lang="lv-LV" sz="2000" dirty="0"/>
          </a:p>
        </p:txBody>
      </p:sp>
      <p:pic>
        <p:nvPicPr>
          <p:cNvPr id="5" name="Рисунок 3" descr="Изображение выглядит как карта, Мир, шар, человек&#10;&#10;Автоматически созданное описание">
            <a:extLst>
              <a:ext uri="{FF2B5EF4-FFF2-40B4-BE49-F238E27FC236}">
                <a16:creationId xmlns:a16="http://schemas.microsoft.com/office/drawing/2014/main" id="{924F11A8-A4A9-FE4B-1CC5-0F052F3DD6B2}"/>
              </a:ext>
            </a:extLst>
          </p:cNvPr>
          <p:cNvPicPr>
            <a:picLocks noChangeAspect="1"/>
          </p:cNvPicPr>
          <p:nvPr/>
        </p:nvPicPr>
        <p:blipFill>
          <a:blip r:embed="rId2"/>
          <a:stretch>
            <a:fillRect/>
          </a:stretch>
        </p:blipFill>
        <p:spPr bwMode="auto">
          <a:xfrm>
            <a:off x="4190195" y="1916833"/>
            <a:ext cx="4536182" cy="2041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3792840A-F1F8-BC22-C485-C6EFD243B360}"/>
              </a:ext>
            </a:extLst>
          </p:cNvPr>
          <p:cNvSpPr txBox="1"/>
          <p:nvPr/>
        </p:nvSpPr>
        <p:spPr>
          <a:xfrm>
            <a:off x="4427984" y="4101709"/>
            <a:ext cx="4104456" cy="2554545"/>
          </a:xfrm>
          <a:prstGeom prst="rect">
            <a:avLst/>
          </a:prstGeom>
          <a:noFill/>
        </p:spPr>
        <p:txBody>
          <a:bodyPr wrap="square" rtlCol="0">
            <a:spAutoFit/>
          </a:bodyPr>
          <a:lstStyle/>
          <a:p>
            <a:pPr marL="0" indent="0" algn="just">
              <a:buNone/>
            </a:pPr>
            <a:r>
              <a:rPr lang="lv-LV" sz="1600" dirty="0">
                <a:solidFill>
                  <a:schemeClr val="tx2"/>
                </a:solidFill>
                <a:latin typeface="+mj-lt"/>
              </a:rPr>
              <a:t>Interaktīvās spēles: </a:t>
            </a:r>
            <a:r>
              <a:rPr lang="lv-LV" sz="1600" b="0" dirty="0">
                <a:solidFill>
                  <a:schemeClr val="tx2"/>
                </a:solidFill>
                <a:latin typeface="+mj-lt"/>
              </a:rPr>
              <a:t>Smilšu lampa ļauj izveidot interaktīvās spēles, kur bērni meklē noteiktus burtus vai vārdus smiltīs, veidojot saistību starp vizuālajiem elementiem un valodu.</a:t>
            </a:r>
          </a:p>
          <a:p>
            <a:pPr marL="0" indent="0" algn="just">
              <a:buNone/>
            </a:pPr>
            <a:r>
              <a:rPr lang="lv-LV" sz="1600" dirty="0">
                <a:solidFill>
                  <a:schemeClr val="tx2"/>
                </a:solidFill>
                <a:latin typeface="+mj-lt"/>
              </a:rPr>
              <a:t>Sensorā stimulācija: </a:t>
            </a:r>
            <a:r>
              <a:rPr lang="lv-LV" sz="1600" b="0" dirty="0">
                <a:solidFill>
                  <a:schemeClr val="tx2"/>
                </a:solidFill>
                <a:latin typeface="+mj-lt"/>
              </a:rPr>
              <a:t>Smiltis un gaisma nodrošina </a:t>
            </a:r>
            <a:r>
              <a:rPr lang="lv-LV" sz="1600" b="0" dirty="0" err="1">
                <a:solidFill>
                  <a:schemeClr val="tx2"/>
                </a:solidFill>
                <a:latin typeface="+mj-lt"/>
              </a:rPr>
              <a:t>sensoro</a:t>
            </a:r>
            <a:r>
              <a:rPr lang="lv-LV" sz="1600" b="0" dirty="0">
                <a:solidFill>
                  <a:schemeClr val="tx2"/>
                </a:solidFill>
                <a:latin typeface="+mj-lt"/>
              </a:rPr>
              <a:t> stimulāciju, kas palīdz bērniem koncentrēties un uzlabot uzmanību, kas ir būtiski lasītprasmes attīstībā.</a:t>
            </a:r>
          </a:p>
        </p:txBody>
      </p:sp>
      <p:pic>
        <p:nvPicPr>
          <p:cNvPr id="6" name="Content Placeholder 3">
            <a:extLst>
              <a:ext uri="{FF2B5EF4-FFF2-40B4-BE49-F238E27FC236}">
                <a16:creationId xmlns:a16="http://schemas.microsoft.com/office/drawing/2014/main" id="{108A3106-B580-0A0A-0A25-0BE374887A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14464" y="4437112"/>
            <a:ext cx="3964715" cy="223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311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08520" y="692696"/>
            <a:ext cx="7416800" cy="508000"/>
          </a:xfrm>
        </p:spPr>
        <p:txBody>
          <a:bodyPr/>
          <a:lstStyle/>
          <a:p>
            <a:pPr algn="ctr" eaLnBrk="1" hangingPunct="1"/>
            <a:br>
              <a:rPr lang="lv-LV" altLang="ru-RU" sz="2400" dirty="0"/>
            </a:br>
            <a:r>
              <a:rPr lang="lv-LV" altLang="ru-RU" sz="3200" dirty="0"/>
              <a:t>Izaicinājumi un ierobežojumi</a:t>
            </a:r>
            <a:br>
              <a:rPr lang="lv-LV" altLang="ru-RU" sz="3200" dirty="0"/>
            </a:br>
            <a:endParaRPr lang="lv-LV" altLang="ru-RU" sz="3200" dirty="0"/>
          </a:p>
        </p:txBody>
      </p:sp>
      <p:sp>
        <p:nvSpPr>
          <p:cNvPr id="3" name="Content Placeholder 2"/>
          <p:cNvSpPr>
            <a:spLocks noGrp="1"/>
          </p:cNvSpPr>
          <p:nvPr>
            <p:ph idx="1"/>
          </p:nvPr>
        </p:nvSpPr>
        <p:spPr/>
        <p:txBody>
          <a:bodyPr/>
          <a:lstStyle/>
          <a:p>
            <a:pPr marL="0" indent="0" algn="just" eaLnBrk="1" hangingPunct="1">
              <a:buNone/>
              <a:defRPr/>
            </a:pPr>
            <a:r>
              <a:rPr lang="lv-LV" sz="1600" dirty="0"/>
              <a:t>Lai gan digitālās ierīces var būt noderīgas, to izmantošana jāveic ar mēru un pārdomāti.</a:t>
            </a:r>
          </a:p>
          <a:p>
            <a:pPr marL="0" indent="0" algn="just" eaLnBrk="1" hangingPunct="1">
              <a:buFontTx/>
              <a:buNone/>
              <a:defRPr/>
            </a:pPr>
            <a:endParaRPr lang="lv-LV" sz="1600" dirty="0"/>
          </a:p>
          <a:p>
            <a:pPr marL="0" indent="0" algn="just" eaLnBrk="1" hangingPunct="1">
              <a:buNone/>
              <a:defRPr/>
            </a:pPr>
            <a:r>
              <a:rPr lang="lv-LV" sz="1600" b="1" dirty="0"/>
              <a:t>Ekrāna laika ierobežošana </a:t>
            </a:r>
            <a:r>
              <a:rPr lang="lv-LV" sz="1600" dirty="0"/>
              <a:t>– Pārmērīga ekrāna lietošana var negatīvi ietekmēt bērna veselību un attīstību, tāpēc ieteicams ievērot speciālistu ieteikumus par ekrāna laika ilgumu.</a:t>
            </a:r>
          </a:p>
          <a:p>
            <a:pPr marL="0" indent="0" algn="just" eaLnBrk="1" hangingPunct="1">
              <a:buNone/>
              <a:defRPr/>
            </a:pPr>
            <a:r>
              <a:rPr lang="lv-LV" sz="1600" b="1" dirty="0"/>
              <a:t>Vecāku un pedagogu iesaiste </a:t>
            </a:r>
            <a:r>
              <a:rPr lang="lv-LV" sz="1600" dirty="0"/>
              <a:t>– Digitālie rīki nevar aizstāt pieaugušo klātbūtni un vadību mācību procesā. Vecākiem un pedagogiem vajadzētu aktīvi iesaistīties, palīdzot bērniem saprast lasīto un veidojot sarunas par tekstu.</a:t>
            </a:r>
          </a:p>
          <a:p>
            <a:pPr marL="0" indent="0" algn="just" eaLnBrk="1" hangingPunct="1">
              <a:buNone/>
              <a:defRPr/>
            </a:pPr>
            <a:r>
              <a:rPr lang="lv-LV" sz="1600" b="1" dirty="0"/>
              <a:t>Kvalitatīva satura izvēle </a:t>
            </a:r>
            <a:r>
              <a:rPr lang="lv-LV" sz="1600" dirty="0"/>
              <a:t>– Ir svarīgi izvēlēties izglītojošas lietotnes un programmas, kas veicina lasītprasmes attīstību, nevis tikai izklaidē bērnus.</a:t>
            </a:r>
          </a:p>
          <a:p>
            <a:pPr algn="just" eaLnBrk="1" hangingPunct="1">
              <a:defRPr/>
            </a:pPr>
            <a:endParaRPr lang="lv-LV" sz="1600" b="1" dirty="0"/>
          </a:p>
          <a:p>
            <a:pPr marL="0" indent="0" algn="just" eaLnBrk="1" hangingPunct="1">
              <a:buNone/>
              <a:defRPr/>
            </a:pPr>
            <a:r>
              <a:rPr lang="lv-LV" sz="1600" b="1" dirty="0"/>
              <a:t>Bērna sociālās mijiedarbības veicināšana</a:t>
            </a:r>
            <a:r>
              <a:rPr lang="lv-LV" sz="1600" dirty="0"/>
              <a:t> – Pārmērīga digitālo ierīču izmantošana var samazināt tiešo mijiedarbību ar vienaudžiem un pieaugušajiem, kas ir svarīga valodas un lasītprasmes attīstībai.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1"/>
          <p:cNvSpPr>
            <a:spLocks noGrp="1"/>
          </p:cNvSpPr>
          <p:nvPr>
            <p:ph type="title"/>
          </p:nvPr>
        </p:nvSpPr>
        <p:spPr>
          <a:xfrm>
            <a:off x="179512" y="764704"/>
            <a:ext cx="7416800" cy="508000"/>
          </a:xfrm>
        </p:spPr>
        <p:txBody>
          <a:bodyPr/>
          <a:lstStyle/>
          <a:p>
            <a:pPr eaLnBrk="1" hangingPunct="1"/>
            <a:r>
              <a:rPr lang="lv-LV" altLang="ru-RU" sz="2800" dirty="0">
                <a:solidFill>
                  <a:schemeClr val="tx2"/>
                </a:solidFill>
                <a:latin typeface="Arial" panose="020B0604020202020204" pitchFamily="34" charset="0"/>
                <a:ea typeface="Monotype Corsiva" panose="03010101010201010101" pitchFamily="66" charset="0"/>
                <a:cs typeface="Arial" panose="020B0604020202020204" pitchFamily="34" charset="0"/>
              </a:rPr>
              <a:t>Nodarbībās aktīvi lietojam smilšu lampas un ierakstīšanas pogas Recordable Answer Buzzers</a:t>
            </a:r>
            <a:br>
              <a:rPr lang="lv-LV" altLang="ru-RU" dirty="0">
                <a:solidFill>
                  <a:schemeClr val="tx2"/>
                </a:solidFill>
                <a:latin typeface="Arial" panose="020B0604020202020204" pitchFamily="34" charset="0"/>
                <a:ea typeface="Monotype Corsiva" panose="03010101010201010101" pitchFamily="66" charset="0"/>
                <a:cs typeface="Arial" panose="020B0604020202020204" pitchFamily="34" charset="0"/>
              </a:rPr>
            </a:br>
            <a:endParaRPr lang="ru-RU" altLang="ru-RU" dirty="0"/>
          </a:p>
        </p:txBody>
      </p:sp>
      <p:sp>
        <p:nvSpPr>
          <p:cNvPr id="35843" name="Объект 2"/>
          <p:cNvSpPr>
            <a:spLocks noGrp="1"/>
          </p:cNvSpPr>
          <p:nvPr>
            <p:ph idx="1"/>
          </p:nvPr>
        </p:nvSpPr>
        <p:spPr>
          <a:xfrm>
            <a:off x="467544" y="1700808"/>
            <a:ext cx="8064896" cy="1655762"/>
          </a:xfrm>
        </p:spPr>
        <p:txBody>
          <a:bodyPr/>
          <a:lstStyle/>
          <a:p>
            <a:pPr marL="0" indent="0" algn="just" eaLnBrk="1" hangingPunct="1">
              <a:spcBef>
                <a:spcPct val="0"/>
              </a:spcBef>
              <a:buNone/>
            </a:pPr>
            <a:r>
              <a:rPr lang="lv-LV" altLang="ru-RU" sz="1600" dirty="0">
                <a:solidFill>
                  <a:schemeClr val="tx2"/>
                </a:solidFill>
                <a:latin typeface="Arial" panose="020B0604020202020204" pitchFamily="34" charset="0"/>
                <a:ea typeface="Monotype Corsiva" panose="03010101010201010101" pitchFamily="66" charset="0"/>
                <a:cs typeface="Arial" panose="020B0604020202020204" pitchFamily="34" charset="0"/>
              </a:rPr>
              <a:t>Bērni ieraksta ierakstīšanas pogā vārdu «pirmais», uz klucīšiem atrod sava vārda burtus un liek tos uz smilšu lampas. Uz ātrumu saliek savu vārdu un nospiež pogu (skan vārds «PIRMAIS»).</a:t>
            </a:r>
          </a:p>
          <a:p>
            <a:pPr marL="30163" eaLnBrk="1" hangingPunct="1">
              <a:spcBef>
                <a:spcPct val="0"/>
              </a:spcBef>
            </a:pPr>
            <a:endParaRPr lang="lv-LV" altLang="ru-RU" sz="1600" dirty="0">
              <a:solidFill>
                <a:schemeClr val="tx2"/>
              </a:solidFill>
              <a:latin typeface="Arial" panose="020B0604020202020204" pitchFamily="34" charset="0"/>
              <a:ea typeface="Monotype Corsiva" panose="03010101010201010101" pitchFamily="66" charset="0"/>
              <a:cs typeface="Arial" panose="020B0604020202020204" pitchFamily="34" charset="0"/>
            </a:endParaRPr>
          </a:p>
          <a:p>
            <a:pPr marL="0" indent="0" eaLnBrk="1" hangingPunct="1">
              <a:buNone/>
            </a:pPr>
            <a:endParaRPr lang="ru-RU" altLang="ru-RU" sz="1800" dirty="0">
              <a:solidFill>
                <a:schemeClr val="tx2"/>
              </a:solidFill>
              <a:latin typeface="Arial" panose="020B0604020202020204" pitchFamily="34" charset="0"/>
              <a:cs typeface="Arial" panose="020B0604020202020204" pitchFamily="34" charset="0"/>
            </a:endParaRPr>
          </a:p>
        </p:txBody>
      </p:sp>
      <p:pic>
        <p:nvPicPr>
          <p:cNvPr id="2" name="WhatsApp Video 2025-01-13 at 08.15.25">
            <a:hlinkClick r:id="" action="ppaction://media"/>
            <a:extLst>
              <a:ext uri="{FF2B5EF4-FFF2-40B4-BE49-F238E27FC236}">
                <a16:creationId xmlns:a16="http://schemas.microsoft.com/office/drawing/2014/main" id="{9D98B0E6-194D-9F1F-D62C-4FB03F619A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1115616" y="2528689"/>
            <a:ext cx="7026054"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91794"/>
            <a:ext cx="7416800" cy="508000"/>
          </a:xfrm>
        </p:spPr>
        <p:txBody>
          <a:bodyPr/>
          <a:lstStyle/>
          <a:p>
            <a:r>
              <a:rPr lang="lv-LV" sz="2800" dirty="0"/>
              <a:t>Bērni darbojas ar smilšu lampu un </a:t>
            </a:r>
            <a:r>
              <a:rPr lang="lv-LV" altLang="ru-RU" sz="2800" dirty="0">
                <a:ea typeface="Monotype Corsiva" panose="03010101010201010101" pitchFamily="66" charset="0"/>
                <a:cs typeface="Monotype Corsiva" panose="03010101010201010101" pitchFamily="66" charset="0"/>
              </a:rPr>
              <a:t>ierakstīšanas pogām Recordable Answer Buzzers</a:t>
            </a:r>
            <a:br>
              <a:rPr lang="lv-LV" altLang="ru-RU" dirty="0">
                <a:ea typeface="Monotype Corsiva" panose="03010101010201010101" pitchFamily="66" charset="0"/>
                <a:cs typeface="Monotype Corsiva" panose="03010101010201010101" pitchFamily="66" charset="0"/>
              </a:rPr>
            </a:br>
            <a:endParaRPr lang="lv-LV" dirty="0"/>
          </a:p>
        </p:txBody>
      </p:sp>
      <p:sp>
        <p:nvSpPr>
          <p:cNvPr id="3" name="Content Placeholder 2"/>
          <p:cNvSpPr>
            <a:spLocks noGrp="1"/>
          </p:cNvSpPr>
          <p:nvPr>
            <p:ph idx="1"/>
          </p:nvPr>
        </p:nvSpPr>
        <p:spPr>
          <a:xfrm>
            <a:off x="323850" y="1773239"/>
            <a:ext cx="7920558" cy="863673"/>
          </a:xfrm>
        </p:spPr>
        <p:txBody>
          <a:bodyPr/>
          <a:lstStyle/>
          <a:p>
            <a:pPr marL="0" indent="0" algn="just">
              <a:buNone/>
            </a:pPr>
            <a:r>
              <a:rPr lang="lv-LV" altLang="ru-RU" sz="1600" dirty="0">
                <a:ea typeface="Monotype Corsiva" panose="03010101010201010101" pitchFamily="66" charset="0"/>
                <a:cs typeface="Monotype Corsiva" panose="03010101010201010101" pitchFamily="66" charset="0"/>
              </a:rPr>
              <a:t>Bērni uz  smilšu lampas griķos meklē ziemas apģērba nosaukumus. Pēc tam nospiežot pogas, pēc dzirdes meklē atbilstošo vārdu.</a:t>
            </a:r>
            <a:br>
              <a:rPr lang="lv-LV" altLang="ru-RU" sz="1600" dirty="0">
                <a:ea typeface="Monotype Corsiva" panose="03010101010201010101" pitchFamily="66" charset="0"/>
                <a:cs typeface="Monotype Corsiva" panose="03010101010201010101" pitchFamily="66" charset="0"/>
              </a:rPr>
            </a:br>
            <a:br>
              <a:rPr lang="lv-LV" altLang="ru-RU" sz="1600" dirty="0">
                <a:ea typeface="Monotype Corsiva" panose="03010101010201010101" pitchFamily="66" charset="0"/>
                <a:cs typeface="Monotype Corsiva" panose="03010101010201010101" pitchFamily="66" charset="0"/>
              </a:rPr>
            </a:br>
            <a:endParaRPr lang="lv-LV" sz="1600" dirty="0"/>
          </a:p>
        </p:txBody>
      </p:sp>
      <p:pic>
        <p:nvPicPr>
          <p:cNvPr id="4" name="WhatsApp Video 2025-01-13 at 08.39.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899592" y="2420888"/>
            <a:ext cx="7423159" cy="418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361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8973" y="4366791"/>
            <a:ext cx="4983433" cy="2376264"/>
          </a:xfrm>
        </p:spPr>
        <p:txBody>
          <a:bodyPr/>
          <a:lstStyle/>
          <a:p>
            <a:pPr marL="0" indent="0" algn="just">
              <a:buNone/>
            </a:pPr>
            <a:br>
              <a:rPr lang="lv-LV" sz="1600" dirty="0">
                <a:latin typeface="+mj-lt"/>
              </a:rPr>
            </a:br>
            <a:r>
              <a:rPr lang="lv-LV" sz="1600" dirty="0">
                <a:latin typeface="+mj-lt"/>
              </a:rPr>
              <a:t> Bērni stāv pie divām smilšu lampām. Uz vienas lampas izvietoti uz plēves uzzīmēti šķīvji ar burtu kontūrām ; uz otras lampas izvietots uzzīmēts  uz   plēves ,, liels zupas katls’’, virsū uzbērti makaroni, kuros paslēpušies burti. Bērni ar karoti ,, smeļ ’’ no katla burtu, liek uz sava šķīvja attiecīgā burta kontūras. Cenšas nosaukt to, kopā ar skolotāju lasa vārdu. </a:t>
            </a:r>
          </a:p>
          <a:p>
            <a:pPr marL="0" indent="0">
              <a:buNone/>
            </a:pPr>
            <a:br>
              <a:rPr lang="lv-LV" dirty="0"/>
            </a:br>
            <a:endParaRPr lang="lv-LV" dirty="0"/>
          </a:p>
        </p:txBody>
      </p:sp>
      <p:pic>
        <p:nvPicPr>
          <p:cNvPr id="4" name="Picture 2" descr="https://lh7-rt.googleusercontent.com/slidesz/AGV_vUduTapp247wyPUgvymUqwZFxrZb2882Vr65AVgPVGyhK1aX-VjFywlsWydZQA0xNCUz_s3CWfcMYoJAxAaaoIz3wPED9CK4efjNhtBFza-UVjIJWiq8WzloPrfTkpI-acsTwM3bGq1rXApexlTgagE=s2048?key=k29pojx17hm2QD0oVLxeLSaG">
            <a:extLst>
              <a:ext uri="{FF2B5EF4-FFF2-40B4-BE49-F238E27FC236}">
                <a16:creationId xmlns:a16="http://schemas.microsoft.com/office/drawing/2014/main" id="{D71FD72E-351A-367D-2CF4-5F3F52B505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112" y="2564904"/>
            <a:ext cx="3383334" cy="2539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s://lh7-rt.googleusercontent.com/slidesz/AGV_vUfP4QHVMxP4x0EV2bvc7aRpMu61__zeL2wEAWT6O6ShRvLrq_IzVDcVKE_iKglDALvX_LBsWPKiKCtKLieDngw997u24upXRN1nnYkJlJvq1XUp1CNve0m2Cg2-UuTo-dhfVcDqKgHkT-2N9UNg8So=s2048?key=k29pojx17hm2QD0oVLxeLS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772816"/>
            <a:ext cx="3456384" cy="2593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1F74B6-FD0D-3499-21D2-1DA9F60FDFE0}"/>
              </a:ext>
            </a:extLst>
          </p:cNvPr>
          <p:cNvSpPr txBox="1"/>
          <p:nvPr/>
        </p:nvSpPr>
        <p:spPr>
          <a:xfrm>
            <a:off x="1547664" y="620688"/>
            <a:ext cx="3240360" cy="584775"/>
          </a:xfrm>
          <a:prstGeom prst="rect">
            <a:avLst/>
          </a:prstGeom>
          <a:noFill/>
        </p:spPr>
        <p:txBody>
          <a:bodyPr wrap="square">
            <a:spAutoFit/>
          </a:bodyPr>
          <a:lstStyle/>
          <a:p>
            <a:pPr marL="0" indent="0">
              <a:buNone/>
            </a:pPr>
            <a:r>
              <a:rPr lang="lv-LV" sz="3200" dirty="0">
                <a:solidFill>
                  <a:schemeClr val="tx2"/>
                </a:solidFill>
                <a:latin typeface="+mj-lt"/>
              </a:rPr>
              <a:t>,, Burtu zupa’’</a:t>
            </a:r>
          </a:p>
        </p:txBody>
      </p:sp>
    </p:spTree>
    <p:extLst>
      <p:ext uri="{BB962C8B-B14F-4D97-AF65-F5344CB8AC3E}">
        <p14:creationId xmlns:p14="http://schemas.microsoft.com/office/powerpoint/2010/main" val="3067432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4366" y="1700809"/>
            <a:ext cx="3079882" cy="1224136"/>
          </a:xfrm>
        </p:spPr>
        <p:txBody>
          <a:bodyPr/>
          <a:lstStyle/>
          <a:p>
            <a:pPr marL="0" indent="0">
              <a:buNone/>
            </a:pPr>
            <a:r>
              <a:rPr lang="lv-LV" sz="1600" dirty="0"/>
              <a:t>Bērni ņem otiņas un uz smilšu lampas cenšas atrast smiltīs paslēpušos burtus. </a:t>
            </a:r>
            <a:br>
              <a:rPr lang="lv-LV" dirty="0"/>
            </a:br>
            <a:br>
              <a:rPr lang="lv-LV" dirty="0"/>
            </a:br>
            <a:endParaRPr lang="lv-LV" dirty="0"/>
          </a:p>
        </p:txBody>
      </p:sp>
      <p:pic>
        <p:nvPicPr>
          <p:cNvPr id="3074" name="Picture 2" descr="https://lh7-rt.googleusercontent.com/slidesz/AGV_vUcsh_JIN22cwLp_tVsflmkMcln-AaahIfR5XLkdzNIqIfwpG1HYqavTHS-r8YJCZjuKcu91H-etuKCmk5eAb4cebdkP9WgT37fZwXLtWZn5nLBUdYSrQsHmMipfG6yqLt_h1p-InaK-Vl21bDi3cyM=s2048?key=k29pojx17hm2QD0oVLxeLS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915" y="2415810"/>
            <a:ext cx="3244051" cy="43225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7-rt.googleusercontent.com/slidesz/AGV_vUe9S0gd3YIr5N8c9kkJKAUOlWl8ELk4oRa9BANylICDaQmRwD8V0oiiIoR0SNri5725t2_qvUdUEiHIqyl1aIXboFV6Gj5HCUBXJdNfC2zz-o64onu7UR4Ip_8mpQlaE1r6B4FcEh55CIoyOGvAsng=s2048?key=k29pojx17hm2QD0oVLxeLS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3186" y="2636912"/>
            <a:ext cx="3182288" cy="2388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lh7-rt.googleusercontent.com/slidesz/AGV_vUduZoUDSwZ8R-ox7QHR-rhS63IDRmBlJODeclbBVgsSmyG1jxUFUMM6djhZ8HlU1M_wrh3stLzkIZjGBUliZr5jJaf-oWU2CRf0CS3eMG5OSgNCsaRgs1Z4qERkDEN_pjqt-PJifgJGKMaZ2dF6LxI=s2048?key=k29pojx17hm2QD0oVLxeLSaG">
            <a:extLst>
              <a:ext uri="{FF2B5EF4-FFF2-40B4-BE49-F238E27FC236}">
                <a16:creationId xmlns:a16="http://schemas.microsoft.com/office/drawing/2014/main" id="{C4D2B3E2-E429-C5C6-BF9A-18254E49DB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310148" y="5279287"/>
            <a:ext cx="3560995" cy="1459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BA8A9D-D9B1-3592-972C-49306A433B19}"/>
              </a:ext>
            </a:extLst>
          </p:cNvPr>
          <p:cNvSpPr txBox="1"/>
          <p:nvPr/>
        </p:nvSpPr>
        <p:spPr>
          <a:xfrm>
            <a:off x="6948264" y="3446144"/>
            <a:ext cx="1896821" cy="1077218"/>
          </a:xfrm>
          <a:prstGeom prst="rect">
            <a:avLst/>
          </a:prstGeom>
          <a:noFill/>
        </p:spPr>
        <p:txBody>
          <a:bodyPr wrap="square" rtlCol="0">
            <a:spAutoFit/>
          </a:bodyPr>
          <a:lstStyle/>
          <a:p>
            <a:pPr marL="0" indent="0" algn="just">
              <a:buNone/>
            </a:pPr>
            <a:r>
              <a:rPr lang="lv-LV" sz="1600" b="0" dirty="0"/>
              <a:t>Atrasto burtu bērni nosauc, izliek no stikla akmentiņiem kontūras.</a:t>
            </a:r>
          </a:p>
        </p:txBody>
      </p:sp>
      <p:sp>
        <p:nvSpPr>
          <p:cNvPr id="2" name="Rectangle 1"/>
          <p:cNvSpPr/>
          <p:nvPr/>
        </p:nvSpPr>
        <p:spPr>
          <a:xfrm>
            <a:off x="1619672" y="620688"/>
            <a:ext cx="3007555" cy="584775"/>
          </a:xfrm>
          <a:prstGeom prst="rect">
            <a:avLst/>
          </a:prstGeom>
        </p:spPr>
        <p:txBody>
          <a:bodyPr wrap="none">
            <a:spAutoFit/>
          </a:bodyPr>
          <a:lstStyle/>
          <a:p>
            <a:pPr marL="0" indent="0">
              <a:buNone/>
            </a:pPr>
            <a:r>
              <a:rPr lang="lv-LV" sz="3200" dirty="0">
                <a:solidFill>
                  <a:schemeClr val="tx2"/>
                </a:solidFill>
              </a:rPr>
              <a:t>«Atrodi burtu»</a:t>
            </a:r>
          </a:p>
        </p:txBody>
      </p:sp>
    </p:spTree>
    <p:extLst>
      <p:ext uri="{BB962C8B-B14F-4D97-AF65-F5344CB8AC3E}">
        <p14:creationId xmlns:p14="http://schemas.microsoft.com/office/powerpoint/2010/main" val="3248068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1604" y="2564904"/>
            <a:ext cx="2834851" cy="3070422"/>
          </a:xfrm>
        </p:spPr>
        <p:txBody>
          <a:bodyPr/>
          <a:lstStyle/>
          <a:p>
            <a:pPr marL="0" indent="0" algn="just">
              <a:buNone/>
            </a:pPr>
            <a:br>
              <a:rPr lang="lv-LV" sz="1600" u="sng" dirty="0"/>
            </a:br>
            <a:br>
              <a:rPr lang="lv-LV" sz="1600" dirty="0"/>
            </a:br>
            <a:br>
              <a:rPr lang="lv-LV" sz="1600" dirty="0"/>
            </a:br>
            <a:r>
              <a:rPr lang="lv-LV" sz="1600" dirty="0"/>
              <a:t>Bērni uz smilšu lampas izliek eglīti no ,, plaukstām’’, rotā ar rūķu cepurēm un burtiem. </a:t>
            </a:r>
            <a:br>
              <a:rPr lang="lv-LV" sz="1600" dirty="0"/>
            </a:br>
            <a:r>
              <a:rPr lang="lv-LV" sz="1600" dirty="0"/>
              <a:t>Atkārto skolotāja nosaukto skaņu, atrod attiecīgo burtu, izliek vārdu,, egle’’. </a:t>
            </a:r>
          </a:p>
          <a:p>
            <a:pPr marL="0" indent="0">
              <a:buNone/>
            </a:pPr>
            <a:br>
              <a:rPr lang="lv-LV" dirty="0"/>
            </a:br>
            <a:endParaRPr lang="lv-LV" dirty="0"/>
          </a:p>
        </p:txBody>
      </p:sp>
      <p:pic>
        <p:nvPicPr>
          <p:cNvPr id="1026" name="Picture 2" descr="https://lh7-rt.googleusercontent.com/slidesz/AGV_vUefVPkjVbVssvEQ1Du1v0VAAvlFHMkD1o0__hgrgE_Sd1IHhmB6hklCFgJ431OkEMFzeJ2F_FaMiqbXQKmBKBxrHWllIXYAkI1OBiOLAewvJ5-tKFOPF2PRq4Fp3taL2gOST0aBA968o5Mo6lHSnA=s2048?key=pKRB-kB4GU94bfEUz9UhEzb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988839"/>
            <a:ext cx="2448272" cy="3262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s://lh7-rt.googleusercontent.com/slidesz/AGV_vUc2sJdyr_joEWyAhi2RTWt2s4DDU1vxWCZfyesjh_fWCiov3czwBRgbvH6Ms1443RikQvRD9imr3onn0DVGu0_1s15BKG2F0AM8ayqr48a3SuRNKbK_Q_ejoAaF-6vgcZ2USJRa_xN8xlnUHjWwz4Y=s2048?key=pKRB-kB4GU94bfEUz9UhEzb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8162" y="2636912"/>
            <a:ext cx="2448272" cy="32623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A0A055-6C66-6AB5-0B33-869CD0488F1A}"/>
              </a:ext>
            </a:extLst>
          </p:cNvPr>
          <p:cNvSpPr txBox="1"/>
          <p:nvPr/>
        </p:nvSpPr>
        <p:spPr>
          <a:xfrm>
            <a:off x="683568" y="475542"/>
            <a:ext cx="5832648" cy="584775"/>
          </a:xfrm>
          <a:prstGeom prst="rect">
            <a:avLst/>
          </a:prstGeom>
          <a:noFill/>
        </p:spPr>
        <p:txBody>
          <a:bodyPr wrap="square" rtlCol="0">
            <a:spAutoFit/>
          </a:bodyPr>
          <a:lstStyle/>
          <a:p>
            <a:r>
              <a:rPr lang="lv-LV" sz="3200" dirty="0">
                <a:solidFill>
                  <a:schemeClr val="tx2"/>
                </a:solidFill>
              </a:rPr>
              <a:t>«Izrotā eglīti un izliec vārdu»</a:t>
            </a:r>
            <a:endParaRPr lang="ru-RU" sz="3200" dirty="0">
              <a:solidFill>
                <a:schemeClr val="tx2"/>
              </a:solidFill>
            </a:endParaRPr>
          </a:p>
        </p:txBody>
      </p:sp>
    </p:spTree>
    <p:extLst>
      <p:ext uri="{BB962C8B-B14F-4D97-AF65-F5344CB8AC3E}">
        <p14:creationId xmlns:p14="http://schemas.microsoft.com/office/powerpoint/2010/main" val="2921995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GAISMAS MOLBERTS</a:t>
            </a:r>
          </a:p>
        </p:txBody>
      </p:sp>
      <p:sp>
        <p:nvSpPr>
          <p:cNvPr id="5" name="Content Placeholder 4"/>
          <p:cNvSpPr>
            <a:spLocks noGrp="1"/>
          </p:cNvSpPr>
          <p:nvPr>
            <p:ph idx="1"/>
          </p:nvPr>
        </p:nvSpPr>
        <p:spPr>
          <a:xfrm>
            <a:off x="323850" y="1773238"/>
            <a:ext cx="6264374" cy="4896121"/>
          </a:xfrm>
        </p:spPr>
        <p:txBody>
          <a:bodyPr/>
          <a:lstStyle/>
          <a:p>
            <a:pPr marL="0" indent="0" algn="just">
              <a:buNone/>
            </a:pPr>
            <a:r>
              <a:rPr lang="lv-LV" sz="1800" dirty="0">
                <a:latin typeface="+mj-lt"/>
              </a:rPr>
              <a:t>Gaismas molberts pirmsskolas izglītības iestādēs ir lielisks rīks, ko var izmantot lasītprasmes attīstībai. Tas ne tikai palīdz bērniem attīstīt radošumu un mākslinieciskās prasmes, bet arī veicina viņu valodas prasmes un izpratni par rakstītajiem simboliem.</a:t>
            </a:r>
          </a:p>
          <a:p>
            <a:pPr marL="0" indent="0" algn="just">
              <a:buNone/>
            </a:pPr>
            <a:r>
              <a:rPr lang="lv-LV" sz="1800" dirty="0">
                <a:latin typeface="+mj-lt"/>
              </a:rPr>
              <a:t>Gaismas molberts ir īpaša ierīce, kas ļauj izmantot gaismas efektus, lai radītu interesantas un dinamiskas vizualizācijas. Ar to var strādāt ar dažādiem materiāliem, piemēram, caurspīdīgiem burtiem, cipariem, attēliem un vārdiem. Pirmsskolas vecuma bērni var veikt dažādas aktivitātes, kas palīdz viņiem iepazīt un izprast valodu.</a:t>
            </a:r>
          </a:p>
          <a:p>
            <a:pPr marL="0" indent="0" algn="just">
              <a:buNone/>
            </a:pPr>
            <a:r>
              <a:rPr lang="lv-LV" sz="1800" dirty="0">
                <a:latin typeface="+mj-lt"/>
              </a:rPr>
              <a:t>Izmantojot gaismas molbertu pirmsskolas iestādē, bērni ne tikai attīsta savas lasītprasmes, bet arī uzlabo smalko motoriku, radošumu un iztēli. Gaismas molberts kļūst par rīku, kas veicina bērnu aktīvu iesaisti mācību procesā, ļaujot viņiem mācīties caur spēli, eksperimentēšanu un atklāšanu.</a:t>
            </a:r>
          </a:p>
        </p:txBody>
      </p:sp>
      <p:pic>
        <p:nvPicPr>
          <p:cNvPr id="6146" name="Picture 2">
            <a:extLst>
              <a:ext uri="{FF2B5EF4-FFF2-40B4-BE49-F238E27FC236}">
                <a16:creationId xmlns:a16="http://schemas.microsoft.com/office/drawing/2014/main" id="{C33116C6-D440-46C7-B2F6-2CFA1449E7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24" t="9448" r="15242"/>
          <a:stretch/>
        </p:blipFill>
        <p:spPr bwMode="auto">
          <a:xfrm>
            <a:off x="6588224" y="3501008"/>
            <a:ext cx="2304256" cy="276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861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Veidi, kā gaismas molberts var atbalstīt lasītprasmes attīstību:</a:t>
            </a:r>
          </a:p>
        </p:txBody>
      </p:sp>
      <p:sp>
        <p:nvSpPr>
          <p:cNvPr id="3" name="Content Placeholder 2"/>
          <p:cNvSpPr>
            <a:spLocks noGrp="1"/>
          </p:cNvSpPr>
          <p:nvPr>
            <p:ph idx="1"/>
          </p:nvPr>
        </p:nvSpPr>
        <p:spPr>
          <a:xfrm>
            <a:off x="323850" y="1773238"/>
            <a:ext cx="8352606" cy="4822825"/>
          </a:xfrm>
        </p:spPr>
        <p:txBody>
          <a:bodyPr/>
          <a:lstStyle/>
          <a:p>
            <a:pPr marL="0" indent="0" algn="just">
              <a:buNone/>
            </a:pPr>
            <a:r>
              <a:rPr lang="lv-LV" sz="1600" b="1" dirty="0">
                <a:latin typeface="+mj-lt"/>
              </a:rPr>
              <a:t>Burti un vārdi. </a:t>
            </a:r>
            <a:r>
              <a:rPr lang="lv-LV" sz="1600" dirty="0">
                <a:latin typeface="+mj-lt"/>
              </a:rPr>
              <a:t>Gaismas molberts ļauj izmantot caurspīdīgus burtus un vārdus, ko bērni var salikt un izpētīt. Piemēram, bērni var uzrakstīt savus vārdus, veidot vienkāršus teikumus un skatīties, kā tie izgaismojas gaismā. Tas palīdz viņiem saprast, ka vārdi ir saistīti ar konkrētām nozīmēm un skaņām.</a:t>
            </a:r>
          </a:p>
          <a:p>
            <a:pPr marL="0" indent="0" algn="just">
              <a:buNone/>
            </a:pPr>
            <a:r>
              <a:rPr lang="lv-LV" sz="1600" b="1" dirty="0">
                <a:latin typeface="+mj-lt"/>
              </a:rPr>
              <a:t>Burti un skaņas. </a:t>
            </a:r>
            <a:r>
              <a:rPr lang="lv-LV" sz="1600" dirty="0">
                <a:latin typeface="+mj-lt"/>
              </a:rPr>
              <a:t>Bērni var praktizēt burtu atpazīšanu un saistīšanu ar attiecīgajām skaņām. Piemēram, izmantojot gaismas molbertu, pedagogi var projicēt burtus un palīdzēt bērniem atpazīt un izrunāt tos, kā arī veidot vienkāršus vārdus, kas palīdz bērniem saprast, kā burti veido skaņas un nozīmes.</a:t>
            </a:r>
          </a:p>
          <a:p>
            <a:pPr marL="0" indent="0" algn="just">
              <a:buNone/>
            </a:pPr>
            <a:r>
              <a:rPr lang="lv-LV" sz="1600" b="1" dirty="0">
                <a:latin typeface="+mj-lt"/>
              </a:rPr>
              <a:t>Attēli un vārdi. </a:t>
            </a:r>
            <a:r>
              <a:rPr lang="lv-LV" sz="1600" dirty="0">
                <a:latin typeface="+mj-lt"/>
              </a:rPr>
              <a:t>Gaismas molbertu var izmantot arī attēlu un vārdu kombinēšanai. Bērni var izveidot vizuālas attēlu kartītes, kas atbilst konkrētiem vārdiem, piemēram, dzīvniekiem, augļiem vai ikdienas priekšmetiem. Šādi uzdevumi attīsta bērnu vārdu krājumu un palīdz viņiem saistīt konkrētus attēlus ar vārdiem.</a:t>
            </a:r>
          </a:p>
          <a:p>
            <a:pPr marL="0" indent="0" algn="just">
              <a:buNone/>
            </a:pPr>
            <a:r>
              <a:rPr lang="lv-LV" sz="1600" b="1" dirty="0">
                <a:latin typeface="+mj-lt"/>
              </a:rPr>
              <a:t>Lasīšana kopā. </a:t>
            </a:r>
            <a:r>
              <a:rPr lang="lv-LV" sz="1600" dirty="0">
                <a:latin typeface="+mj-lt"/>
              </a:rPr>
              <a:t>Bērni var lasīt vienkāršus tekstus, kas izgaismojas uz gaismas molberta, un veikt dažādus uzdevumus saistībā ar tekstu. Bērni var arī izveidot savus stāstus un rakstīt tos uz molberta virsmas, uzlabojot savu izpratni par lasīšanu un rakstīšanu.</a:t>
            </a:r>
          </a:p>
          <a:p>
            <a:pPr marL="0" indent="0" algn="just">
              <a:buNone/>
            </a:pPr>
            <a:r>
              <a:rPr lang="lv-LV" sz="1600" b="1" dirty="0">
                <a:latin typeface="+mj-lt"/>
              </a:rPr>
              <a:t>Interaktīvā lasīšana. </a:t>
            </a:r>
            <a:r>
              <a:rPr lang="lv-LV" sz="1600" dirty="0">
                <a:latin typeface="+mj-lt"/>
              </a:rPr>
              <a:t>Gaismas molberts var kļūt par interaktīvu lasīšanas rīku, kur bērni tiek mudināti piedalīties lasīšanā, veidot dažādus attēlus vai rakstus un mijiedarboties ar gaismas efektiem, kas palīdz saglabāt viņu uzmanību un motivāciju</a:t>
            </a:r>
            <a:r>
              <a:rPr lang="lv-LV" sz="1400" dirty="0"/>
              <a:t>.</a:t>
            </a:r>
          </a:p>
        </p:txBody>
      </p:sp>
    </p:spTree>
    <p:extLst>
      <p:ext uri="{BB962C8B-B14F-4D97-AF65-F5344CB8AC3E}">
        <p14:creationId xmlns:p14="http://schemas.microsoft.com/office/powerpoint/2010/main" val="4191294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36712"/>
            <a:ext cx="7416800" cy="508000"/>
          </a:xfrm>
        </p:spPr>
        <p:txBody>
          <a:bodyPr/>
          <a:lstStyle/>
          <a:p>
            <a:r>
              <a:rPr lang="lv-LV" dirty="0"/>
              <a:t>«Burtu paslēpes»</a:t>
            </a:r>
            <a:br>
              <a:rPr lang="ru-RU" dirty="0"/>
            </a:br>
            <a:endParaRPr lang="lv-LV" dirty="0"/>
          </a:p>
        </p:txBody>
      </p:sp>
      <p:sp>
        <p:nvSpPr>
          <p:cNvPr id="3" name="Content Placeholder 2"/>
          <p:cNvSpPr>
            <a:spLocks noGrp="1"/>
          </p:cNvSpPr>
          <p:nvPr>
            <p:ph idx="1"/>
          </p:nvPr>
        </p:nvSpPr>
        <p:spPr>
          <a:xfrm>
            <a:off x="179512" y="1916832"/>
            <a:ext cx="2813490" cy="2952328"/>
          </a:xfrm>
        </p:spPr>
        <p:txBody>
          <a:bodyPr/>
          <a:lstStyle/>
          <a:p>
            <a:pPr marL="0" indent="0" algn="just">
              <a:buNone/>
            </a:pPr>
            <a:r>
              <a:rPr lang="lv-LV" sz="2000" dirty="0"/>
              <a:t>Bērni ar guaša krāsu aizkrāso gaismas molbertu, izmantojot sūkli, nosauc paslēpto burtu, ar skolotāja palīdzību nosauc vārdus ar burtu,, A</a:t>
            </a:r>
            <a:r>
              <a:rPr lang="lv-LV" sz="2400" dirty="0"/>
              <a:t>’’. </a:t>
            </a:r>
            <a:br>
              <a:rPr lang="lv-LV" sz="2400" b="1" u="sng" dirty="0"/>
            </a:br>
            <a:br>
              <a:rPr lang="lv-LV" sz="1600" dirty="0"/>
            </a:br>
            <a:br>
              <a:rPr lang="lv-LV" b="1" u="sng" dirty="0"/>
            </a:br>
            <a:endParaRPr lang="lv-LV" dirty="0"/>
          </a:p>
          <a:p>
            <a:pPr marL="0" indent="0" algn="just">
              <a:buNone/>
            </a:pPr>
            <a:br>
              <a:rPr lang="lv-LV" dirty="0"/>
            </a:br>
            <a:br>
              <a:rPr lang="lv-LV" dirty="0"/>
            </a:br>
            <a:endParaRPr lang="lv-LV" dirty="0"/>
          </a:p>
        </p:txBody>
      </p:sp>
      <p:pic>
        <p:nvPicPr>
          <p:cNvPr id="4" name="Picture 2" descr="https://lh7-rt.googleusercontent.com/slidesz/AGV_vUcHzg7nCYZxmZ5kzw1Qog5RK7hmd2nuDy88f3MYPnoROHgJeEA48U3inXRrE9Tfwe_A67p5FvA7_E0JhG9x9FLgmejMSkIv32sP_umThcc5CCjoH6bGLXD8XZa97CWi9Vx9CfWmIfAPBIJhasqP91s=s2048?key=pKRB-kB4GU94bfEUz9UhEzbD">
            <a:extLst>
              <a:ext uri="{FF2B5EF4-FFF2-40B4-BE49-F238E27FC236}">
                <a16:creationId xmlns:a16="http://schemas.microsoft.com/office/drawing/2014/main" id="{D33047CF-7447-1364-BFC5-25428AC022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3002" y="2639675"/>
            <a:ext cx="2808312" cy="3742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7-rt.googleusercontent.com/slidesz/AGV_vUdeJnJC0wxhg72UTcgrpgt7F65VhlEsh775OmgIAFxwzHPxbi_S1gErTDSa6vMe10kWnCbckmcK9X-8ABNSSZjgqqeFbRLBSOmedw0t9VuUXQv0AkHynqorBIzAkzwNhICCuKC-_sO6AOZBwJwJzQ=s2048?key=pKRB-kB4GU94bfEUz9UhEzb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916832"/>
            <a:ext cx="2808310" cy="374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576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Makeblock</a:t>
            </a:r>
            <a:r>
              <a:rPr lang="lv-LV" dirty="0"/>
              <a:t> </a:t>
            </a:r>
            <a:r>
              <a:rPr lang="lv-LV" dirty="0" err="1"/>
              <a:t>mTiny</a:t>
            </a:r>
            <a:r>
              <a:rPr lang="lv-LV" dirty="0"/>
              <a:t> Atklājēja komplekts</a:t>
            </a:r>
          </a:p>
        </p:txBody>
      </p:sp>
      <p:sp>
        <p:nvSpPr>
          <p:cNvPr id="3" name="Content Placeholder 2"/>
          <p:cNvSpPr>
            <a:spLocks noGrp="1"/>
          </p:cNvSpPr>
          <p:nvPr>
            <p:ph idx="1"/>
          </p:nvPr>
        </p:nvSpPr>
        <p:spPr>
          <a:xfrm>
            <a:off x="323850" y="1773272"/>
            <a:ext cx="2519958" cy="2425986"/>
          </a:xfrm>
        </p:spPr>
        <p:txBody>
          <a:bodyPr/>
          <a:lstStyle/>
          <a:p>
            <a:pPr marL="0" indent="0" algn="just">
              <a:buNone/>
            </a:pPr>
            <a:r>
              <a:rPr lang="lv-LV" sz="1600" b="1" dirty="0" err="1"/>
              <a:t>Makeblock</a:t>
            </a:r>
            <a:r>
              <a:rPr lang="lv-LV" sz="1600" b="1" dirty="0"/>
              <a:t> </a:t>
            </a:r>
            <a:r>
              <a:rPr lang="lv-LV" sz="1600" b="1" dirty="0" err="1"/>
              <a:t>mTiny</a:t>
            </a:r>
            <a:r>
              <a:rPr lang="lv-LV" sz="1600" b="1" dirty="0"/>
              <a:t> </a:t>
            </a:r>
            <a:r>
              <a:rPr lang="lv-LV" sz="1600" dirty="0"/>
              <a:t> ir izglītojošais robota komplekts bērniem. Šis komplekts ir paredzēts bērniem vecumā no 4 līdz 7 gadiem un piedāvā dažādas aktivitātes un spēles, lai iepazīstinātu ar tehnoloģijām un programmēšanu caur jautrām aktivitātēm. </a:t>
            </a:r>
            <a:r>
              <a:rPr lang="lv-LV" sz="1600" dirty="0" err="1"/>
              <a:t>mTiny</a:t>
            </a:r>
            <a:r>
              <a:rPr lang="lv-LV" sz="1600" dirty="0"/>
              <a:t> robots izmanto krāsainas kartes, kas palīdz bērniem saprast pamata programmēšanas principus, piemēram, secību, loģiku un uzdevumu risināšanu.</a:t>
            </a:r>
          </a:p>
        </p:txBody>
      </p:sp>
      <p:pic>
        <p:nvPicPr>
          <p:cNvPr id="4" name="Content Placeholder 3">
            <a:extLst>
              <a:ext uri="{FF2B5EF4-FFF2-40B4-BE49-F238E27FC236}">
                <a16:creationId xmlns:a16="http://schemas.microsoft.com/office/drawing/2014/main" id="{1D8C60AB-4B23-0166-FE07-88E066528C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940152" y="1756930"/>
            <a:ext cx="2542571" cy="339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2834" y="1750823"/>
            <a:ext cx="2542573" cy="3390097"/>
          </a:xfrm>
          <a:prstGeom prst="rect">
            <a:avLst/>
          </a:prstGeom>
        </p:spPr>
      </p:pic>
      <p:sp>
        <p:nvSpPr>
          <p:cNvPr id="5" name="TextBox 4">
            <a:extLst>
              <a:ext uri="{FF2B5EF4-FFF2-40B4-BE49-F238E27FC236}">
                <a16:creationId xmlns:a16="http://schemas.microsoft.com/office/drawing/2014/main" id="{E98AA72B-1EFC-461B-E6BA-5BB6545560F7}"/>
              </a:ext>
            </a:extLst>
          </p:cNvPr>
          <p:cNvSpPr txBox="1"/>
          <p:nvPr/>
        </p:nvSpPr>
        <p:spPr>
          <a:xfrm>
            <a:off x="3086879" y="5188949"/>
            <a:ext cx="5494899" cy="1569660"/>
          </a:xfrm>
          <a:prstGeom prst="rect">
            <a:avLst/>
          </a:prstGeom>
          <a:noFill/>
        </p:spPr>
        <p:txBody>
          <a:bodyPr wrap="square" rtlCol="0">
            <a:spAutoFit/>
          </a:bodyPr>
          <a:lstStyle/>
          <a:p>
            <a:pPr marL="0" indent="0" algn="just">
              <a:buNone/>
            </a:pPr>
            <a:r>
              <a:rPr lang="lv-LV" sz="1600" b="0" dirty="0">
                <a:solidFill>
                  <a:schemeClr val="tx2"/>
                </a:solidFill>
              </a:rPr>
              <a:t>Komplektā ir iekļauts </a:t>
            </a:r>
            <a:r>
              <a:rPr lang="lv-LV" sz="1600" b="0" dirty="0" err="1">
                <a:solidFill>
                  <a:schemeClr val="tx2"/>
                </a:solidFill>
              </a:rPr>
              <a:t>mTiny</a:t>
            </a:r>
            <a:r>
              <a:rPr lang="lv-LV" sz="1600" b="0" dirty="0">
                <a:solidFill>
                  <a:schemeClr val="tx2"/>
                </a:solidFill>
              </a:rPr>
              <a:t> robots, dažādas interaktīvas kartes, kā arī aktivitāšu grāmata, kas sniedz bērniem iespēju izstrādāt savus uzdevumus un mācīties ar spēļu palīdzību. Šis komplekts ir lielisks veids, kā bērniem ievadīt pirmo soli tehnoloģiju un programmēšanas pasaulē. Rīks pats raksta burtus, tāda veidā bērni mācās burtus.</a:t>
            </a:r>
          </a:p>
        </p:txBody>
      </p:sp>
    </p:spTree>
    <p:extLst>
      <p:ext uri="{BB962C8B-B14F-4D97-AF65-F5344CB8AC3E}">
        <p14:creationId xmlns:p14="http://schemas.microsoft.com/office/powerpoint/2010/main" val="3146462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Makeblock</a:t>
            </a:r>
            <a:r>
              <a:rPr lang="lv-LV" dirty="0"/>
              <a:t> </a:t>
            </a:r>
            <a:r>
              <a:rPr lang="lv-LV" dirty="0" err="1"/>
              <a:t>mTiny</a:t>
            </a:r>
            <a:r>
              <a:rPr lang="lv-LV" dirty="0"/>
              <a:t> Atklājēja komplekts</a:t>
            </a:r>
          </a:p>
        </p:txBody>
      </p:sp>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813272"/>
            <a:ext cx="3617118" cy="4822825"/>
          </a:xfrm>
        </p:spPr>
      </p:pic>
      <p:pic>
        <p:nvPicPr>
          <p:cNvPr id="10" name="Объект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644008" y="1813271"/>
            <a:ext cx="3617118"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81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304205" y="582565"/>
            <a:ext cx="7416800" cy="508000"/>
          </a:xfrm>
        </p:spPr>
        <p:txBody>
          <a:bodyPr/>
          <a:lstStyle/>
          <a:p>
            <a:pPr algn="ctr" eaLnBrk="1" hangingPunct="1"/>
            <a:br>
              <a:rPr lang="lv-LV" altLang="ru-RU" sz="2000" b="0" dirty="0"/>
            </a:br>
            <a:r>
              <a:rPr lang="lv-LV" altLang="ru-RU" sz="3200" dirty="0"/>
              <a:t> </a:t>
            </a:r>
            <a:r>
              <a:rPr lang="lv-LV" altLang="ru-RU" sz="3200" dirty="0" err="1"/>
              <a:t>Photon</a:t>
            </a:r>
            <a:r>
              <a:rPr lang="lv-LV" altLang="ru-RU" sz="3200" dirty="0"/>
              <a:t> robota izmantošana lasītprasmes veicināšanai </a:t>
            </a:r>
            <a:br>
              <a:rPr lang="lv-LV" altLang="ru-RU" b="0" dirty="0"/>
            </a:br>
            <a:endParaRPr lang="lv-LV" altLang="ru-RU" dirty="0"/>
          </a:p>
        </p:txBody>
      </p:sp>
      <p:sp>
        <p:nvSpPr>
          <p:cNvPr id="11267" name="Content Placeholder 2"/>
          <p:cNvSpPr>
            <a:spLocks noGrp="1"/>
          </p:cNvSpPr>
          <p:nvPr>
            <p:ph idx="1"/>
          </p:nvPr>
        </p:nvSpPr>
        <p:spPr>
          <a:xfrm>
            <a:off x="251520" y="1703653"/>
            <a:ext cx="8640960" cy="936104"/>
          </a:xfrm>
        </p:spPr>
        <p:txBody>
          <a:bodyPr/>
          <a:lstStyle/>
          <a:p>
            <a:pPr marL="0" indent="0" algn="just" eaLnBrk="1" hangingPunct="1">
              <a:buNone/>
            </a:pPr>
            <a:r>
              <a:rPr lang="lv-LV" altLang="ru-RU" sz="1600" dirty="0"/>
              <a:t>Viens no inovatīviem rīkiem, kas var palīdzēt pirmsskolas vecuma bērniem apgūt lasītprasmi, ir izglītojošais  </a:t>
            </a:r>
            <a:r>
              <a:rPr lang="lv-LV" altLang="ru-RU" sz="1600" b="1" dirty="0" err="1"/>
              <a:t>Photon</a:t>
            </a:r>
            <a:r>
              <a:rPr lang="lv-LV" altLang="ru-RU" sz="1600" b="1" dirty="0"/>
              <a:t> robots</a:t>
            </a:r>
            <a:r>
              <a:rPr lang="lv-LV" altLang="ru-RU" sz="1600" dirty="0"/>
              <a:t>. Šis robots ir īpaši izstrādāts, lai veicinātu bērnu kognitīvo attīstību, loģisko domāšanu un valodas prasmes.</a:t>
            </a:r>
            <a:r>
              <a:rPr lang="lv-LV" altLang="ru-RU" sz="1600" b="0" dirty="0">
                <a:solidFill>
                  <a:schemeClr val="tx2"/>
                </a:solidFill>
              </a:rPr>
              <a:t> Robots var būt lielisks papildinājums pirmsskolas izglītības iestādēs, palīdzot bērniem attīstīt gan lasītprasmi, gan citas būtiskas prasmes, izmantojot interaktīvas un radošas aktivitātes.</a:t>
            </a:r>
            <a:r>
              <a:rPr lang="lv-LV" altLang="ru-RU" sz="1600" dirty="0"/>
              <a:t> </a:t>
            </a:r>
          </a:p>
        </p:txBody>
      </p:sp>
      <p:sp>
        <p:nvSpPr>
          <p:cNvPr id="2" name="TextBox 1">
            <a:extLst>
              <a:ext uri="{FF2B5EF4-FFF2-40B4-BE49-F238E27FC236}">
                <a16:creationId xmlns:a16="http://schemas.microsoft.com/office/drawing/2014/main" id="{0E6A9791-584C-8EB9-7B0E-53AA4EAFADEC}"/>
              </a:ext>
            </a:extLst>
          </p:cNvPr>
          <p:cNvSpPr txBox="1"/>
          <p:nvPr/>
        </p:nvSpPr>
        <p:spPr>
          <a:xfrm>
            <a:off x="154341" y="3388120"/>
            <a:ext cx="4032448" cy="2800767"/>
          </a:xfrm>
          <a:prstGeom prst="rect">
            <a:avLst/>
          </a:prstGeom>
          <a:noFill/>
        </p:spPr>
        <p:txBody>
          <a:bodyPr wrap="square" rtlCol="0">
            <a:spAutoFit/>
          </a:bodyPr>
          <a:lstStyle/>
          <a:p>
            <a:pPr eaLnBrk="1" hangingPunct="1"/>
            <a:r>
              <a:rPr lang="lv-LV" altLang="ru-RU" sz="1600" dirty="0">
                <a:solidFill>
                  <a:schemeClr val="tx2"/>
                </a:solidFill>
              </a:rPr>
              <a:t>Interaktīva mācīšanās. </a:t>
            </a:r>
            <a:r>
              <a:rPr lang="lv-LV" altLang="ru-RU" sz="1600" b="0" dirty="0">
                <a:solidFill>
                  <a:schemeClr val="tx2"/>
                </a:solidFill>
              </a:rPr>
              <a:t>Robots reaģē uz bērnu darbībām un palīdz viņiem veikt dažādus uzdevumus, piemēram, atpazīt burtus, veidot vārdus un sekot vienkāršiem tekstiem.</a:t>
            </a:r>
          </a:p>
          <a:p>
            <a:pPr algn="just" eaLnBrk="1" hangingPunct="1"/>
            <a:r>
              <a:rPr lang="lv-LV" altLang="ru-RU" sz="1600" dirty="0">
                <a:solidFill>
                  <a:schemeClr val="tx2"/>
                </a:solidFill>
              </a:rPr>
              <a:t>Spēļu pieeja.</a:t>
            </a:r>
            <a:r>
              <a:rPr lang="lv-LV" altLang="ru-RU" sz="1600" b="0" dirty="0">
                <a:solidFill>
                  <a:schemeClr val="tx2"/>
                </a:solidFill>
              </a:rPr>
              <a:t> </a:t>
            </a:r>
            <a:r>
              <a:rPr lang="lv-LV" altLang="ru-RU" sz="1600" b="0" dirty="0" err="1">
                <a:solidFill>
                  <a:schemeClr val="tx2"/>
                </a:solidFill>
              </a:rPr>
              <a:t>Photon</a:t>
            </a:r>
            <a:r>
              <a:rPr lang="lv-LV" altLang="ru-RU" sz="1600" b="0" dirty="0">
                <a:solidFill>
                  <a:schemeClr val="tx2"/>
                </a:solidFill>
              </a:rPr>
              <a:t> var tikt programmēts veikt dažādas spēļu aktivitātes, kurās bērni, izmantojot robotu, var izpildīt lasītprasmi veicinošus uzdevumus, piemēram, atrast pareizo burtu vai sakārtot vārdus secībā.</a:t>
            </a:r>
          </a:p>
        </p:txBody>
      </p:sp>
      <p:sp>
        <p:nvSpPr>
          <p:cNvPr id="3" name="TextBox 2">
            <a:extLst>
              <a:ext uri="{FF2B5EF4-FFF2-40B4-BE49-F238E27FC236}">
                <a16:creationId xmlns:a16="http://schemas.microsoft.com/office/drawing/2014/main" id="{9B5788ED-3255-19B2-0305-9866CD2F4652}"/>
              </a:ext>
            </a:extLst>
          </p:cNvPr>
          <p:cNvSpPr txBox="1"/>
          <p:nvPr/>
        </p:nvSpPr>
        <p:spPr>
          <a:xfrm>
            <a:off x="4067944" y="3357933"/>
            <a:ext cx="4032448" cy="3539430"/>
          </a:xfrm>
          <a:prstGeom prst="rect">
            <a:avLst/>
          </a:prstGeom>
          <a:noFill/>
        </p:spPr>
        <p:txBody>
          <a:bodyPr wrap="square" rtlCol="0">
            <a:spAutoFit/>
          </a:bodyPr>
          <a:lstStyle/>
          <a:p>
            <a:pPr algn="just" eaLnBrk="1" hangingPunct="1"/>
            <a:r>
              <a:rPr lang="lv-LV" altLang="ru-RU" sz="1600" dirty="0" err="1">
                <a:solidFill>
                  <a:schemeClr val="tx2"/>
                </a:solidFill>
              </a:rPr>
              <a:t>Multisensorā</a:t>
            </a:r>
            <a:r>
              <a:rPr lang="lv-LV" altLang="ru-RU" sz="1600" dirty="0">
                <a:solidFill>
                  <a:schemeClr val="tx2"/>
                </a:solidFill>
              </a:rPr>
              <a:t> pieredze. </a:t>
            </a:r>
            <a:r>
              <a:rPr lang="lv-LV" altLang="ru-RU" sz="1600" b="0" dirty="0">
                <a:solidFill>
                  <a:schemeClr val="tx2"/>
                </a:solidFill>
              </a:rPr>
              <a:t>Robots izmanto vizuālus, </a:t>
            </a:r>
            <a:r>
              <a:rPr lang="lv-LV" altLang="ru-RU" sz="1600" b="0" dirty="0" err="1">
                <a:solidFill>
                  <a:schemeClr val="tx2"/>
                </a:solidFill>
              </a:rPr>
              <a:t>audiālus</a:t>
            </a:r>
            <a:r>
              <a:rPr lang="lv-LV" altLang="ru-RU" sz="1600" b="0" dirty="0">
                <a:solidFill>
                  <a:schemeClr val="tx2"/>
                </a:solidFill>
              </a:rPr>
              <a:t> un kinētiskus stimulus, kas palīdz bērniem labāk apgūt un saglabāt informāciju.</a:t>
            </a:r>
            <a:endParaRPr lang="lv-LV" altLang="ru-RU" sz="1600" dirty="0">
              <a:solidFill>
                <a:schemeClr val="tx2"/>
              </a:solidFill>
            </a:endParaRPr>
          </a:p>
          <a:p>
            <a:pPr algn="just" eaLnBrk="1" hangingPunct="1"/>
            <a:r>
              <a:rPr lang="lv-LV" altLang="ru-RU" sz="1600" dirty="0">
                <a:solidFill>
                  <a:schemeClr val="tx2"/>
                </a:solidFill>
              </a:rPr>
              <a:t>Sadarbība un komunikācija. </a:t>
            </a:r>
            <a:r>
              <a:rPr lang="lv-LV" altLang="ru-RU" sz="1600" b="0" dirty="0" err="1">
                <a:solidFill>
                  <a:schemeClr val="tx2"/>
                </a:solidFill>
              </a:rPr>
              <a:t>Photon</a:t>
            </a:r>
            <a:r>
              <a:rPr lang="lv-LV" altLang="ru-RU" sz="1600" b="0" dirty="0">
                <a:solidFill>
                  <a:schemeClr val="tx2"/>
                </a:solidFill>
              </a:rPr>
              <a:t> veicina bērnu sadarbību, jo daudzi uzdevumi tiek veikti grupās, attīstot gan valodas, gan sociālās prasmes.</a:t>
            </a:r>
          </a:p>
          <a:p>
            <a:pPr eaLnBrk="1" hangingPunct="1"/>
            <a:r>
              <a:rPr lang="lv-LV" altLang="ru-RU" sz="1600" dirty="0">
                <a:solidFill>
                  <a:schemeClr val="tx2"/>
                </a:solidFill>
              </a:rPr>
              <a:t>Programmēšanas pamati. </a:t>
            </a:r>
            <a:r>
              <a:rPr lang="lv-LV" altLang="ru-RU" sz="1600" b="0" dirty="0">
                <a:solidFill>
                  <a:schemeClr val="tx2"/>
                </a:solidFill>
              </a:rPr>
              <a:t>Izmantojot </a:t>
            </a:r>
            <a:r>
              <a:rPr lang="lv-LV" altLang="ru-RU" sz="1600" b="0" dirty="0" err="1">
                <a:solidFill>
                  <a:schemeClr val="tx2"/>
                </a:solidFill>
              </a:rPr>
              <a:t>Photon</a:t>
            </a:r>
            <a:r>
              <a:rPr lang="lv-LV" altLang="ru-RU" sz="1600" b="0" dirty="0">
                <a:solidFill>
                  <a:schemeClr val="tx2"/>
                </a:solidFill>
              </a:rPr>
              <a:t>, bērni var apgūt vienkāršu algoritmisko domāšanu, kas attīsta loģisko domāšanu un strukturētu pieeju valodas apguvei.</a:t>
            </a:r>
          </a:p>
          <a:p>
            <a:pPr eaLnBrk="1" hangingPunct="1"/>
            <a:endParaRPr lang="lv-LV" altLang="ru-RU" sz="1600" b="0" dirty="0">
              <a:solidFill>
                <a:schemeClr val="tx2"/>
              </a:solidFill>
            </a:endParaRPr>
          </a:p>
        </p:txBody>
      </p:sp>
      <p:sp>
        <p:nvSpPr>
          <p:cNvPr id="7" name="TextBox 6">
            <a:extLst>
              <a:ext uri="{FF2B5EF4-FFF2-40B4-BE49-F238E27FC236}">
                <a16:creationId xmlns:a16="http://schemas.microsoft.com/office/drawing/2014/main" id="{630A218B-2AA2-30AE-9948-DC8F79B532CF}"/>
              </a:ext>
            </a:extLst>
          </p:cNvPr>
          <p:cNvSpPr txBox="1"/>
          <p:nvPr/>
        </p:nvSpPr>
        <p:spPr>
          <a:xfrm>
            <a:off x="1494130" y="2452016"/>
            <a:ext cx="5472608" cy="559879"/>
          </a:xfrm>
          <a:prstGeom prst="rect">
            <a:avLst/>
          </a:prstGeom>
          <a:noFill/>
        </p:spPr>
        <p:txBody>
          <a:bodyPr wrap="square" rtlCol="0">
            <a:spAutoFit/>
          </a:bodyPr>
          <a:lstStyle/>
          <a:p>
            <a:endParaRPr lang="ru-RU" dirty="0"/>
          </a:p>
        </p:txBody>
      </p:sp>
      <p:sp>
        <p:nvSpPr>
          <p:cNvPr id="8" name="TextBox 7">
            <a:extLst>
              <a:ext uri="{FF2B5EF4-FFF2-40B4-BE49-F238E27FC236}">
                <a16:creationId xmlns:a16="http://schemas.microsoft.com/office/drawing/2014/main" id="{62A55847-F8F5-C7BA-8C8E-31E098DAE5BD}"/>
              </a:ext>
            </a:extLst>
          </p:cNvPr>
          <p:cNvSpPr txBox="1"/>
          <p:nvPr/>
        </p:nvSpPr>
        <p:spPr>
          <a:xfrm>
            <a:off x="217497" y="2990684"/>
            <a:ext cx="2215224" cy="369332"/>
          </a:xfrm>
          <a:prstGeom prst="rect">
            <a:avLst/>
          </a:prstGeom>
          <a:noFill/>
        </p:spPr>
        <p:txBody>
          <a:bodyPr wrap="square" rtlCol="0">
            <a:spAutoFit/>
          </a:bodyPr>
          <a:lstStyle/>
          <a:p>
            <a:r>
              <a:rPr lang="lv-LV" dirty="0">
                <a:solidFill>
                  <a:srgbClr val="00B050"/>
                </a:solidFill>
              </a:rPr>
              <a:t>PRIEKŠROCĪBAS</a:t>
            </a:r>
            <a:endParaRPr lang="ru-RU" dirty="0">
              <a:solidFill>
                <a:srgbClr val="00B050"/>
              </a:solidFill>
            </a:endParaRPr>
          </a:p>
        </p:txBody>
      </p:sp>
      <p:pic>
        <p:nvPicPr>
          <p:cNvPr id="1030" name="Picture 6" descr="Photon izglītības robots - RoboShop.lv">
            <a:extLst>
              <a:ext uri="{FF2B5EF4-FFF2-40B4-BE49-F238E27FC236}">
                <a16:creationId xmlns:a16="http://schemas.microsoft.com/office/drawing/2014/main" id="{4F98BD5D-BED2-4FEB-9C6D-79F5177A7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97" y="19251"/>
            <a:ext cx="2230585" cy="16346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lgn="ctr" eaLnBrk="1" hangingPunct="1"/>
            <a:r>
              <a:rPr lang="lv-LV" altLang="ru-RU" dirty="0"/>
              <a:t>Secinājums.</a:t>
            </a:r>
            <a:br>
              <a:rPr lang="lv-LV" altLang="ru-RU" sz="2400" dirty="0"/>
            </a:br>
            <a:endParaRPr lang="lv-LV" altLang="ru-RU" dirty="0"/>
          </a:p>
        </p:txBody>
      </p:sp>
      <p:sp>
        <p:nvSpPr>
          <p:cNvPr id="10243" name="Content Placeholder 2"/>
          <p:cNvSpPr>
            <a:spLocks noGrp="1"/>
          </p:cNvSpPr>
          <p:nvPr>
            <p:ph idx="1"/>
          </p:nvPr>
        </p:nvSpPr>
        <p:spPr>
          <a:xfrm>
            <a:off x="1043608" y="2708920"/>
            <a:ext cx="7056784" cy="2880320"/>
          </a:xfrm>
        </p:spPr>
        <p:txBody>
          <a:bodyPr/>
          <a:lstStyle/>
          <a:p>
            <a:pPr marL="0" indent="0" algn="just" eaLnBrk="1" hangingPunct="1">
              <a:lnSpc>
                <a:spcPct val="150000"/>
              </a:lnSpc>
              <a:buFontTx/>
              <a:buNone/>
            </a:pPr>
            <a:r>
              <a:rPr lang="lv-LV" altLang="ru-RU" sz="2000" dirty="0"/>
              <a:t>     Digitālās ierīces var būt vērtīgs palīgs pirmsskolas vecuma bērnu lasītprasmes attīstībā, ja tās tiek izmantotas mērķtiecīgi un atbildīgi. Interaktīvie materiāli, audiovizuālie elementi un personalizētas mācību metodes var padarīt lasīšanas apguvi aizraujošāku un efektīvāku. Tomēr vecāku un pedagogu loma ir neaizvietojama, jo viņi nodrošina nepieciešamo vadību un atbalstu bērna mācību procesā.</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778316-3629-4776-CE29-F1F89CB41DB6}"/>
              </a:ext>
            </a:extLst>
          </p:cNvPr>
          <p:cNvSpPr>
            <a:spLocks noGrp="1"/>
          </p:cNvSpPr>
          <p:nvPr>
            <p:ph type="title"/>
          </p:nvPr>
        </p:nvSpPr>
        <p:spPr>
          <a:xfrm>
            <a:off x="1385652" y="2564904"/>
            <a:ext cx="6372696" cy="2520280"/>
          </a:xfrm>
        </p:spPr>
        <p:txBody>
          <a:bodyPr/>
          <a:lstStyle/>
          <a:p>
            <a:r>
              <a:rPr lang="lv-LV" sz="4400" dirty="0">
                <a:solidFill>
                  <a:srgbClr val="0070C0"/>
                </a:solidFill>
                <a:latin typeface="Aptos Black" panose="020F0502020204030204" pitchFamily="34" charset="0"/>
                <a:ea typeface="ADLaM Display" panose="020F0502020204030204" pitchFamily="2" charset="0"/>
                <a:cs typeface="ADLaM Display" panose="020F0502020204030204" pitchFamily="2" charset="0"/>
              </a:rPr>
              <a:t>PALDIES PAR UZMANĪBU!</a:t>
            </a:r>
            <a:endParaRPr lang="ru-RU" sz="4400" dirty="0">
              <a:solidFill>
                <a:srgbClr val="0070C0"/>
              </a:solidFill>
              <a:latin typeface="Aptos Black" panose="020F0502020204030204" pitchFamily="34" charset="0"/>
              <a:ea typeface="ADLaM Display" panose="020F0502020204030204" pitchFamily="2" charset="0"/>
              <a:cs typeface="ADLaM Display" panose="020F0502020204030204"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298561"/>
            <a:ext cx="7848872" cy="216447"/>
          </a:xfrm>
        </p:spPr>
        <p:txBody>
          <a:bodyPr/>
          <a:lstStyle/>
          <a:p>
            <a:r>
              <a:rPr lang="lv-LV" sz="3200" dirty="0"/>
              <a:t>Aktivitātes un to īstenošanas gaita</a:t>
            </a:r>
            <a:br>
              <a:rPr lang="lv-LV" sz="3200" b="0" dirty="0"/>
            </a:br>
            <a:br>
              <a:rPr lang="lv-LV" sz="3200" dirty="0"/>
            </a:br>
            <a:endParaRPr lang="lv-LV" sz="3200" dirty="0"/>
          </a:p>
        </p:txBody>
      </p:sp>
      <p:sp>
        <p:nvSpPr>
          <p:cNvPr id="3" name="Content Placeholder 2"/>
          <p:cNvSpPr>
            <a:spLocks noGrp="1"/>
          </p:cNvSpPr>
          <p:nvPr>
            <p:ph idx="1"/>
          </p:nvPr>
        </p:nvSpPr>
        <p:spPr>
          <a:xfrm>
            <a:off x="395536" y="1844824"/>
            <a:ext cx="4896544" cy="2520280"/>
          </a:xfrm>
        </p:spPr>
        <p:txBody>
          <a:bodyPr/>
          <a:lstStyle/>
          <a:p>
            <a:pPr marL="0" indent="0" algn="just">
              <a:buNone/>
            </a:pPr>
            <a:r>
              <a:rPr lang="lv-LV" sz="1600" b="1" dirty="0"/>
              <a:t>Uz aktivitāšu paklāja bērns </a:t>
            </a:r>
            <a:r>
              <a:rPr lang="lv-LV" sz="1600" dirty="0"/>
              <a:t>izvieto vārdu zilbes, katru savā rūtiņā. Bērnam ar planšetdatora palīdzību jāieprogrammē robots</a:t>
            </a:r>
            <a:r>
              <a:rPr lang="en-US" sz="1600" dirty="0"/>
              <a:t> t</a:t>
            </a:r>
            <a:r>
              <a:rPr lang="lv-LV" sz="1600" dirty="0"/>
              <a:t>ā, lai tas kustētos pa  tiem laukumiņiem, kuros ir novietotas zilbes, veidojot no zilbēm vārdu. Bērns programmē robota kustības (uz augšu, uz leju, pa diagonāli)  atrodot vajadzīgo zilbi ,robots izpilda izvēlētās skaņas, var mainīt acu un antenu krāsu. Bērni seko robota kustībām, no robota atrastām zilbēm saliek vārdu, lasa skaļi kopā. Ievieto izlasīto vārdu ar zīmējumu uz loto kārtiņām.</a:t>
            </a:r>
          </a:p>
          <a:p>
            <a:pPr marL="0" indent="0">
              <a:buNone/>
            </a:pPr>
            <a:br>
              <a:rPr lang="lv-LV" dirty="0"/>
            </a:br>
            <a:endParaRPr lang="lv-LV" dirty="0"/>
          </a:p>
        </p:txBody>
      </p:sp>
      <p:pic>
        <p:nvPicPr>
          <p:cNvPr id="5" name="Google Shape;136;p20">
            <a:extLst>
              <a:ext uri="{FF2B5EF4-FFF2-40B4-BE49-F238E27FC236}">
                <a16:creationId xmlns:a16="http://schemas.microsoft.com/office/drawing/2014/main" id="{6BCF271C-E7BB-5C38-8772-D1B42040D279}"/>
              </a:ext>
            </a:extLst>
          </p:cNvPr>
          <p:cNvPicPr preferRelativeResize="0"/>
          <p:nvPr/>
        </p:nvPicPr>
        <p:blipFill rotWithShape="1">
          <a:blip r:embed="rId2">
            <a:alphaModFix/>
          </a:blip>
          <a:srcRect l="1883"/>
          <a:stretch/>
        </p:blipFill>
        <p:spPr>
          <a:xfrm rot="-5400000">
            <a:off x="1695022" y="4043507"/>
            <a:ext cx="1932653" cy="3235480"/>
          </a:xfrm>
          <a:prstGeom prst="rect">
            <a:avLst/>
          </a:prstGeom>
          <a:noFill/>
          <a:ln>
            <a:noFill/>
          </a:ln>
        </p:spPr>
      </p:pic>
      <p:pic>
        <p:nvPicPr>
          <p:cNvPr id="6" name="Google Shape;137;p20">
            <a:extLst>
              <a:ext uri="{FF2B5EF4-FFF2-40B4-BE49-F238E27FC236}">
                <a16:creationId xmlns:a16="http://schemas.microsoft.com/office/drawing/2014/main" id="{FB3C53C0-D75D-39D5-3C02-7E711A638480}"/>
              </a:ext>
            </a:extLst>
          </p:cNvPr>
          <p:cNvPicPr preferRelativeResize="0"/>
          <p:nvPr/>
        </p:nvPicPr>
        <p:blipFill rotWithShape="1">
          <a:blip r:embed="rId3">
            <a:alphaModFix/>
          </a:blip>
          <a:srcRect l="-1" r="-83" b="2540"/>
          <a:stretch/>
        </p:blipFill>
        <p:spPr>
          <a:xfrm>
            <a:off x="5436095" y="2060848"/>
            <a:ext cx="3235481" cy="4566726"/>
          </a:xfrm>
          <a:prstGeom prst="rect">
            <a:avLst/>
          </a:prstGeom>
          <a:noFill/>
          <a:ln>
            <a:noFill/>
          </a:ln>
          <a:effectLst>
            <a:outerShdw blurRad="57150" dist="19050" dir="5400000" algn="bl" rotWithShape="0">
              <a:srgbClr val="000000">
                <a:alpha val="50000"/>
              </a:srgbClr>
            </a:outerShdw>
            <a:reflection endPos="73000" dist="323850" dir="5400000" fadeDir="5400012" sy="-100000" algn="bl" rotWithShape="0"/>
          </a:effectLst>
        </p:spPr>
      </p:pic>
    </p:spTree>
    <p:extLst>
      <p:ext uri="{BB962C8B-B14F-4D97-AF65-F5344CB8AC3E}">
        <p14:creationId xmlns:p14="http://schemas.microsoft.com/office/powerpoint/2010/main" val="1528771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3200" dirty="0" err="1"/>
              <a:t>Photon</a:t>
            </a:r>
            <a:r>
              <a:rPr lang="lv-LV" sz="3200" dirty="0"/>
              <a:t> robots</a:t>
            </a:r>
          </a:p>
        </p:txBody>
      </p:sp>
      <p:sp>
        <p:nvSpPr>
          <p:cNvPr id="3" name="Объект 2"/>
          <p:cNvSpPr>
            <a:spLocks noGrp="1"/>
          </p:cNvSpPr>
          <p:nvPr>
            <p:ph idx="1"/>
          </p:nvPr>
        </p:nvSpPr>
        <p:spPr>
          <a:xfrm>
            <a:off x="5724128" y="1988840"/>
            <a:ext cx="2952006" cy="1871786"/>
          </a:xfrm>
        </p:spPr>
        <p:txBody>
          <a:bodyPr/>
          <a:lstStyle/>
          <a:p>
            <a:pPr marL="0" indent="0">
              <a:buNone/>
            </a:pPr>
            <a:r>
              <a:rPr lang="lv-LV" dirty="0"/>
              <a:t>Bērni lasa dinozaura sugas nosaukumu un programmē ceļu līdz atbilstošam attēlam.</a:t>
            </a:r>
            <a:endParaRPr lang="ru-RU" dirty="0"/>
          </a:p>
        </p:txBody>
      </p:sp>
      <p:pic>
        <p:nvPicPr>
          <p:cNvPr id="5"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259632" y="1772816"/>
            <a:ext cx="3617118"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810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Прямоугольник 3"/>
          <p:cNvSpPr>
            <a:spLocks noChangeArrowheads="1"/>
          </p:cNvSpPr>
          <p:nvPr/>
        </p:nvSpPr>
        <p:spPr bwMode="auto">
          <a:xfrm>
            <a:off x="107504" y="1785465"/>
            <a:ext cx="47525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a:spcBef>
                <a:spcPct val="20000"/>
              </a:spcBef>
              <a:buChar char="•"/>
              <a:defRPr sz="2800">
                <a:solidFill>
                  <a:srgbClr val="080808"/>
                </a:solidFill>
                <a:latin typeface="Arial" panose="020B0604020202020204" pitchFamily="34" charset="0"/>
              </a:defRPr>
            </a:lvl1pPr>
            <a:lvl2pPr marL="742950" indent="-285750">
              <a:spcBef>
                <a:spcPct val="20000"/>
              </a:spcBef>
              <a:buChar char="–"/>
              <a:defRPr sz="2400" b="1">
                <a:solidFill>
                  <a:srgbClr val="080808"/>
                </a:solidFill>
                <a:latin typeface="Arial" panose="020B0604020202020204" pitchFamily="34" charset="0"/>
              </a:defRPr>
            </a:lvl2pPr>
            <a:lvl3pPr marL="1143000" indent="-228600">
              <a:spcBef>
                <a:spcPct val="20000"/>
              </a:spcBef>
              <a:buChar char="•"/>
              <a:defRPr sz="2400">
                <a:solidFill>
                  <a:srgbClr val="080808"/>
                </a:solidFill>
                <a:latin typeface="Arial" panose="020B0604020202020204" pitchFamily="34" charset="0"/>
              </a:defRPr>
            </a:lvl3pPr>
            <a:lvl4pPr marL="1600200" indent="-228600">
              <a:spcBef>
                <a:spcPct val="20000"/>
              </a:spcBef>
              <a:buChar char="–"/>
              <a:defRPr sz="2000">
                <a:solidFill>
                  <a:srgbClr val="080808"/>
                </a:solidFill>
                <a:latin typeface="Arial" panose="020B0604020202020204" pitchFamily="34" charset="0"/>
              </a:defRPr>
            </a:lvl4pPr>
            <a:lvl5pPr marL="2057400" indent="-228600">
              <a:spcBef>
                <a:spcPct val="20000"/>
              </a:spcBef>
              <a:buChar char="»"/>
              <a:defRPr sz="2000">
                <a:solidFill>
                  <a:srgbClr val="08080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8080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8080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8080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80808"/>
                </a:solidFill>
                <a:latin typeface="Arial" panose="020B0604020202020204" pitchFamily="34" charset="0"/>
              </a:defRPr>
            </a:lvl9pPr>
          </a:lstStyle>
          <a:p>
            <a:pPr algn="just" eaLnBrk="1" hangingPunct="1">
              <a:spcBef>
                <a:spcPct val="0"/>
              </a:spcBef>
              <a:buNone/>
            </a:pPr>
            <a:r>
              <a:rPr lang="lv-LV" altLang="ru-RU" sz="1600" b="0" dirty="0">
                <a:solidFill>
                  <a:schemeClr val="tx2"/>
                </a:solidFill>
                <a:ea typeface="Monotype Corsiva" panose="03010101010201010101" pitchFamily="66" charset="0"/>
                <a:cs typeface="Arial" panose="020B0604020202020204" pitchFamily="34" charset="0"/>
              </a:rPr>
              <a:t>Nodarbībās aktīvi lietojam interaktīvo tāfeli un planšetdatorus. Bērni var pildīt uzdevumus saistītus ar lasītprasmes veicināšanu, patstāvīgi darboties ar interaktīvo tāfeli un planšetdatoru, lasīt zilbes, vārdus un nosaukt burtus.</a:t>
            </a:r>
            <a:endParaRPr lang="ru-RU" altLang="ru-RU" sz="1600" b="0" dirty="0">
              <a:solidFill>
                <a:schemeClr val="tx2"/>
              </a:solidFill>
              <a:ea typeface="Monotype Corsiva" panose="03010101010201010101" pitchFamily="66" charset="0"/>
              <a:cs typeface="Arial" panose="020B0604020202020204" pitchFamily="34" charset="0"/>
            </a:endParaRPr>
          </a:p>
          <a:p>
            <a:pPr eaLnBrk="1" hangingPunct="1">
              <a:spcBef>
                <a:spcPct val="0"/>
              </a:spcBef>
              <a:buFontTx/>
              <a:buNone/>
            </a:pPr>
            <a:endParaRPr lang="lv-LV" altLang="ru-RU" sz="1600" b="0" dirty="0">
              <a:solidFill>
                <a:schemeClr val="tx2"/>
              </a:solidFill>
              <a:ea typeface="Monotype Corsiva" panose="03010101010201010101" pitchFamily="66" charset="0"/>
              <a:cs typeface="Arial" panose="020B0604020202020204" pitchFamily="34" charset="0"/>
            </a:endParaRPr>
          </a:p>
        </p:txBody>
      </p:sp>
      <p:pic>
        <p:nvPicPr>
          <p:cNvPr id="3" name="Рисунок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238" y="3429000"/>
            <a:ext cx="2286579" cy="30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3605" y="332656"/>
            <a:ext cx="6192688" cy="1077218"/>
          </a:xfrm>
          <a:prstGeom prst="rect">
            <a:avLst/>
          </a:prstGeom>
          <a:noFill/>
        </p:spPr>
        <p:txBody>
          <a:bodyPr wrap="square" rtlCol="0">
            <a:spAutoFit/>
          </a:bodyPr>
          <a:lstStyle/>
          <a:p>
            <a:pPr algn="ctr"/>
            <a:r>
              <a:rPr lang="lv-LV" altLang="ru-RU" sz="3200" dirty="0">
                <a:solidFill>
                  <a:schemeClr val="tx2"/>
                </a:solidFill>
                <a:ea typeface="Monotype Corsiva" panose="03010101010201010101" pitchFamily="66" charset="0"/>
                <a:cs typeface="Arial" panose="020B0604020202020204" pitchFamily="34" charset="0"/>
              </a:rPr>
              <a:t>Interaktīvā tāfele un planšetdatori</a:t>
            </a:r>
            <a:endParaRPr lang="lv-LV" sz="3200" dirty="0"/>
          </a:p>
        </p:txBody>
      </p:sp>
      <p:sp>
        <p:nvSpPr>
          <p:cNvPr id="5" name="TextBox 4"/>
          <p:cNvSpPr txBox="1"/>
          <p:nvPr/>
        </p:nvSpPr>
        <p:spPr>
          <a:xfrm>
            <a:off x="5602096" y="1848229"/>
            <a:ext cx="3168352" cy="2800767"/>
          </a:xfrm>
          <a:prstGeom prst="rect">
            <a:avLst/>
          </a:prstGeom>
          <a:noFill/>
        </p:spPr>
        <p:txBody>
          <a:bodyPr wrap="square" rtlCol="0">
            <a:spAutoFit/>
          </a:bodyPr>
          <a:lstStyle/>
          <a:p>
            <a:pPr algn="just" eaLnBrk="1" hangingPunct="1"/>
            <a:r>
              <a:rPr lang="lv-LV" altLang="ru-RU" sz="1600" b="0" dirty="0">
                <a:solidFill>
                  <a:schemeClr val="tx2"/>
                </a:solidFill>
              </a:rPr>
              <a:t>Ir pieejamas vairākas kvalitatīvas lietotnes un platformas un programmas,kas palīdz bērniem attīstīt lasītprasmi, piemēram:</a:t>
            </a:r>
          </a:p>
          <a:p>
            <a:pPr eaLnBrk="1" hangingPunct="1"/>
            <a:r>
              <a:rPr lang="lv-LV" altLang="ru-RU" sz="1600" b="0" dirty="0">
                <a:solidFill>
                  <a:srgbClr val="0070C0"/>
                </a:solidFill>
                <a:ea typeface="Monotype Corsiva" panose="03010101010201010101" pitchFamily="66" charset="0"/>
                <a:cs typeface="Arial" panose="020B0604020202020204" pitchFamily="34" charset="0"/>
                <a:hlinkClick r:id="rId5">
                  <a:extLst>
                    <a:ext uri="{A12FA001-AC4F-418D-AE19-62706E023703}">
                      <ahyp:hlinkClr xmlns:ahyp="http://schemas.microsoft.com/office/drawing/2018/hyperlinkcolor" val="tx"/>
                    </a:ext>
                  </a:extLst>
                </a:hlinkClick>
              </a:rPr>
              <a:t>www.bernistaba.lv</a:t>
            </a:r>
            <a:endParaRPr lang="lv-LV" altLang="ru-RU" sz="1600" b="0" dirty="0">
              <a:solidFill>
                <a:srgbClr val="0070C0"/>
              </a:solidFill>
              <a:ea typeface="Monotype Corsiva" panose="03010101010201010101" pitchFamily="66" charset="0"/>
              <a:cs typeface="Arial" panose="020B0604020202020204" pitchFamily="34" charset="0"/>
            </a:endParaRPr>
          </a:p>
          <a:p>
            <a:pPr eaLnBrk="1" hangingPunct="1"/>
            <a:r>
              <a:rPr lang="lv-LV" altLang="ru-RU" sz="1600" b="0" dirty="0">
                <a:solidFill>
                  <a:srgbClr val="0070C0"/>
                </a:solidFill>
                <a:ea typeface="Monotype Corsiva" panose="03010101010201010101" pitchFamily="66" charset="0"/>
                <a:cs typeface="Arial" panose="020B0604020202020204" pitchFamily="34" charset="0"/>
              </a:rPr>
              <a:t> </a:t>
            </a:r>
            <a:r>
              <a:rPr lang="lv-LV" altLang="ru-RU" sz="1600" b="0" dirty="0">
                <a:solidFill>
                  <a:srgbClr val="0070C0"/>
                </a:solidFill>
                <a:ea typeface="Monotype Corsiva" panose="03010101010201010101" pitchFamily="66" charset="0"/>
                <a:cs typeface="Arial" panose="020B0604020202020204" pitchFamily="34" charset="0"/>
                <a:hlinkClick r:id="rId6">
                  <a:extLst>
                    <a:ext uri="{A12FA001-AC4F-418D-AE19-62706E023703}">
                      <ahyp:hlinkClr xmlns:ahyp="http://schemas.microsoft.com/office/drawing/2018/hyperlinkcolor" val="tx"/>
                    </a:ext>
                  </a:extLst>
                </a:hlinkClick>
              </a:rPr>
              <a:t>www.soma.lv</a:t>
            </a:r>
            <a:r>
              <a:rPr lang="lv-LV" altLang="ru-RU" sz="1600" b="0" dirty="0">
                <a:solidFill>
                  <a:srgbClr val="0070C0"/>
                </a:solidFill>
                <a:ea typeface="Monotype Corsiva" panose="03010101010201010101" pitchFamily="66" charset="0"/>
                <a:cs typeface="Arial" panose="020B0604020202020204" pitchFamily="34" charset="0"/>
              </a:rPr>
              <a:t> </a:t>
            </a:r>
          </a:p>
          <a:p>
            <a:pPr eaLnBrk="1" hangingPunct="1"/>
            <a:r>
              <a:rPr lang="lv-LV" altLang="ru-RU" sz="1600" b="0" u="sng" dirty="0">
                <a:solidFill>
                  <a:srgbClr val="0070C0"/>
                </a:solidFill>
                <a:ea typeface="Monotype Corsiva" panose="03010101010201010101" pitchFamily="66" charset="0"/>
                <a:cs typeface="Arial" panose="020B0604020202020204" pitchFamily="34" charset="0"/>
                <a:hlinkClick r:id="rId7">
                  <a:extLst>
                    <a:ext uri="{A12FA001-AC4F-418D-AE19-62706E023703}">
                      <ahyp:hlinkClr xmlns:ahyp="http://schemas.microsoft.com/office/drawing/2018/hyperlinkcolor" val="tx"/>
                    </a:ext>
                  </a:extLst>
                </a:hlinkClick>
              </a:rPr>
              <a:t>www.maciunmacies.valoda.lv</a:t>
            </a:r>
            <a:r>
              <a:rPr lang="lv-LV" altLang="ru-RU" sz="1600" b="0" u="sng" dirty="0">
                <a:solidFill>
                  <a:srgbClr val="0070C0"/>
                </a:solidFill>
                <a:ea typeface="Monotype Corsiva" panose="03010101010201010101" pitchFamily="66" charset="0"/>
                <a:cs typeface="Arial" panose="020B0604020202020204" pitchFamily="34" charset="0"/>
              </a:rPr>
              <a:t> </a:t>
            </a:r>
          </a:p>
          <a:p>
            <a:pPr eaLnBrk="1" hangingPunct="1"/>
            <a:r>
              <a:rPr lang="lv-LV" altLang="ru-RU" sz="1600" b="0" u="sng" dirty="0">
                <a:solidFill>
                  <a:srgbClr val="0070C0"/>
                </a:solidFill>
                <a:ea typeface="Monotype Corsiva" panose="03010101010201010101" pitchFamily="66" charset="0"/>
                <a:cs typeface="Arial" panose="020B0604020202020204" pitchFamily="34" charset="0"/>
                <a:hlinkClick r:id="rId8">
                  <a:extLst>
                    <a:ext uri="{A12FA001-AC4F-418D-AE19-62706E023703}">
                      <ahyp:hlinkClr xmlns:ahyp="http://schemas.microsoft.com/office/drawing/2018/hyperlinkcolor" val="tx"/>
                    </a:ext>
                  </a:extLst>
                </a:hlinkClick>
              </a:rPr>
              <a:t>www.atbalstsizcilibai.lv</a:t>
            </a:r>
            <a:r>
              <a:rPr lang="lv-LV" altLang="ru-RU" sz="1600" b="0" u="sng" dirty="0">
                <a:solidFill>
                  <a:srgbClr val="0070C0"/>
                </a:solidFill>
                <a:ea typeface="Monotype Corsiva" panose="03010101010201010101" pitchFamily="66" charset="0"/>
                <a:cs typeface="Arial" panose="020B0604020202020204" pitchFamily="34" charset="0"/>
              </a:rPr>
              <a:t> </a:t>
            </a:r>
          </a:p>
          <a:p>
            <a:pPr eaLnBrk="1" hangingPunct="1"/>
            <a:r>
              <a:rPr lang="lv-LV" altLang="ru-RU" sz="1600" b="0" u="sng" dirty="0">
                <a:solidFill>
                  <a:srgbClr val="0070C0"/>
                </a:solidFill>
                <a:ea typeface="Monotype Corsiva" panose="03010101010201010101" pitchFamily="66" charset="0"/>
                <a:cs typeface="Arial" panose="020B0604020202020204" pitchFamily="34" charset="0"/>
                <a:hlinkClick r:id="rId9"/>
              </a:rPr>
              <a:t>www.wordwall.com</a:t>
            </a:r>
            <a:r>
              <a:rPr lang="lv-LV" altLang="ru-RU" sz="1600" b="0" u="sng" dirty="0">
                <a:solidFill>
                  <a:srgbClr val="0070C0"/>
                </a:solidFill>
                <a:ea typeface="Monotype Corsiva" panose="03010101010201010101" pitchFamily="66" charset="0"/>
                <a:cs typeface="Arial" panose="020B0604020202020204" pitchFamily="34" charset="0"/>
              </a:rPr>
              <a:t> </a:t>
            </a:r>
          </a:p>
          <a:p>
            <a:pPr eaLnBrk="1" hangingPunct="1"/>
            <a:r>
              <a:rPr lang="lv-LV" altLang="ru-RU" sz="1600" b="0" dirty="0">
                <a:solidFill>
                  <a:srgbClr val="0070C0"/>
                </a:solidFill>
                <a:ea typeface="Monotype Corsiva" panose="03010101010201010101" pitchFamily="66" charset="0"/>
                <a:cs typeface="Arial" panose="020B0604020202020204" pitchFamily="34" charset="0"/>
              </a:rPr>
              <a:t>Interaktīvās tāfeles programmā Avtek Interactive Suite .</a:t>
            </a:r>
          </a:p>
        </p:txBody>
      </p:sp>
      <p:pic>
        <p:nvPicPr>
          <p:cNvPr id="8" name="Объект 5"/>
          <p:cNvPicPr>
            <a:picLocks noGrp="1" noChangeAspect="1"/>
          </p:cNvPicPr>
          <p:nvPr>
            <p:ph idx="1"/>
          </p:nvPr>
        </p:nvPicPr>
        <p:blipFill>
          <a:blip r:embed="rId10" cstate="print">
            <a:extLst>
              <a:ext uri="{28A0092B-C50C-407E-A947-70E740481C1C}">
                <a14:useLocalDpi xmlns:a14="http://schemas.microsoft.com/office/drawing/2010/main" val="0"/>
              </a:ext>
            </a:extLst>
          </a:blip>
          <a:srcRect/>
          <a:stretch>
            <a:fillRect/>
          </a:stretch>
        </p:blipFill>
        <p:spPr>
          <a:xfrm>
            <a:off x="5585490" y="4679828"/>
            <a:ext cx="3197922" cy="18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WhatsApp Video 2025-01-13 at 09.15.3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bwMode="auto">
          <a:xfrm>
            <a:off x="2813582" y="3429000"/>
            <a:ext cx="2598371" cy="3053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467544" y="476672"/>
            <a:ext cx="7416800" cy="508000"/>
          </a:xfrm>
        </p:spPr>
        <p:txBody>
          <a:bodyPr/>
          <a:lstStyle/>
          <a:p>
            <a:pPr eaLnBrk="1" hangingPunct="1"/>
            <a:r>
              <a:rPr lang="lv-LV" altLang="ru-RU" dirty="0">
                <a:solidFill>
                  <a:schemeClr val="tx2"/>
                </a:solidFill>
                <a:ea typeface="Monotype Corsiva" panose="03010101010201010101" pitchFamily="66" charset="0"/>
                <a:cs typeface="Arial" panose="020B0604020202020204" pitchFamily="34" charset="0"/>
              </a:rPr>
              <a:t>Interaktīvā tāfele</a:t>
            </a:r>
            <a:endParaRPr lang="ru-RU" altLang="ru-RU" dirty="0"/>
          </a:p>
        </p:txBody>
      </p:sp>
      <p:pic>
        <p:nvPicPr>
          <p:cNvPr id="18435"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43608" y="1948881"/>
            <a:ext cx="2714625" cy="482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Рисунок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921365"/>
            <a:ext cx="2730562" cy="485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p:txBody>
          <a:bodyPr/>
          <a:lstStyle/>
          <a:p>
            <a:pPr eaLnBrk="1" hangingPunct="1"/>
            <a:r>
              <a:rPr lang="lv-LV" altLang="ru-RU" dirty="0">
                <a:solidFill>
                  <a:schemeClr val="tx2"/>
                </a:solidFill>
                <a:ea typeface="Monotype Corsiva" panose="03010101010201010101" pitchFamily="66" charset="0"/>
                <a:cs typeface="Arial" panose="020B0604020202020204" pitchFamily="34" charset="0"/>
              </a:rPr>
              <a:t>Interaktīvā tāfele</a:t>
            </a:r>
            <a:endParaRPr lang="ru-RU" altLang="ru-RU" dirty="0"/>
          </a:p>
        </p:txBody>
      </p:sp>
      <p:pic>
        <p:nvPicPr>
          <p:cNvPr id="20483"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355976" y="4357937"/>
            <a:ext cx="4349173" cy="24482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Рисунок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611" y="4357937"/>
            <a:ext cx="3798342" cy="239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Объект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610" y="1799889"/>
            <a:ext cx="3726333" cy="2415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1828059"/>
            <a:ext cx="4349898" cy="244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lv-LV"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lv-LV"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dizains">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1413</TotalTime>
  <Words>3213</Words>
  <Application>Microsoft Office PowerPoint</Application>
  <PresentationFormat>Slaidrāde ekrānā (4:3)</PresentationFormat>
  <Paragraphs>136</Paragraphs>
  <Slides>41</Slides>
  <Notes>0</Notes>
  <HiddenSlides>0</HiddenSlides>
  <MMClips>5</MMClips>
  <ScaleCrop>false</ScaleCrop>
  <HeadingPairs>
    <vt:vector size="6" baseType="variant">
      <vt:variant>
        <vt:lpstr>Lietotie fonti</vt:lpstr>
      </vt:variant>
      <vt:variant>
        <vt:i4>3</vt:i4>
      </vt:variant>
      <vt:variant>
        <vt:lpstr>Dizains</vt:lpstr>
      </vt:variant>
      <vt:variant>
        <vt:i4>1</vt:i4>
      </vt:variant>
      <vt:variant>
        <vt:lpstr>Slaidu virsraksti</vt:lpstr>
      </vt:variant>
      <vt:variant>
        <vt:i4>41</vt:i4>
      </vt:variant>
    </vt:vector>
  </HeadingPairs>
  <TitlesOfParts>
    <vt:vector size="45" baseType="lpstr">
      <vt:lpstr>Aptos Black</vt:lpstr>
      <vt:lpstr>Arial</vt:lpstr>
      <vt:lpstr>Tahoma</vt:lpstr>
      <vt:lpstr>template</vt:lpstr>
      <vt:lpstr>PowerPoint prezentācija</vt:lpstr>
      <vt:lpstr>Digitālo ierīču priekšrocības pirmsskolas bērnu lasītprasmes veicināšanā </vt:lpstr>
      <vt:lpstr> Izaicinājumi un ierobežojumi </vt:lpstr>
      <vt:lpstr>  Photon robota izmantošana lasītprasmes veicināšanai  </vt:lpstr>
      <vt:lpstr>Aktivitātes un to īstenošanas gaita  </vt:lpstr>
      <vt:lpstr>Photon robots</vt:lpstr>
      <vt:lpstr>PowerPoint prezentācija</vt:lpstr>
      <vt:lpstr>Interaktīvā tāfele</vt:lpstr>
      <vt:lpstr>Interaktīvā tāfele</vt:lpstr>
      <vt:lpstr>Interaktīvā tāfele</vt:lpstr>
      <vt:lpstr>Uzdevumi no www.wordwall.com</vt:lpstr>
      <vt:lpstr>Uzdevumi no www.wordwall.com un www.atbalstsizcilibai.lv </vt:lpstr>
      <vt:lpstr>QR kodu izmantošana  lasītprasmes veicināšanai</vt:lpstr>
      <vt:lpstr>QR kodu izmantošana  lasītprasmes veicināšanai</vt:lpstr>
      <vt:lpstr>Programmējama Gode7go robotpele</vt:lpstr>
      <vt:lpstr>Gode7go programmējamā robotpele un tās ietekme uz lasītprasmes attīstību pirmsskolā </vt:lpstr>
      <vt:lpstr>Programmējama Gode7go  robotpele</vt:lpstr>
      <vt:lpstr>Programmējama Gode7go  robotpele</vt:lpstr>
      <vt:lpstr>Bee-Bot priekšrocības  lasītprasmes apguvē </vt:lpstr>
      <vt:lpstr> Bee-Bot programmējamā grīdas  robota izmantošana lasītprasmes veicināšanai </vt:lpstr>
      <vt:lpstr>Bee-Bot programmējams grīdas robots</vt:lpstr>
      <vt:lpstr> Bee-Bot programmējams grīdas robots</vt:lpstr>
      <vt:lpstr>Bee-Bot programmējams grīdas robots</vt:lpstr>
      <vt:lpstr>Kā ierakstīšanas pogas Recordable Answer Buzzers veicina lasītprasmes attīstību pirmsskolā </vt:lpstr>
      <vt:lpstr>Praktiski piemēri, kā izmantot ierakstīšanas pogas Recordable Answer Buzzers lasītprasmes attīstībā:</vt:lpstr>
      <vt:lpstr>Recordable Answer Buzzers</vt:lpstr>
      <vt:lpstr>Bee-Bot  programmējams grīdas robots. Ierakstīšanas pogas Recordable Answer Buzzers </vt:lpstr>
      <vt:lpstr>Smilšu lampa</vt:lpstr>
      <vt:lpstr> Smilšu lampas izmantošana lasītprasmes attīstībā. </vt:lpstr>
      <vt:lpstr>Nodarbībās aktīvi lietojam smilšu lampas un ierakstīšanas pogas Recordable Answer Buzzers </vt:lpstr>
      <vt:lpstr>Bērni darbojas ar smilšu lampu un ierakstīšanas pogām Recordable Answer Buzzers </vt:lpstr>
      <vt:lpstr>PowerPoint prezentācija</vt:lpstr>
      <vt:lpstr>PowerPoint prezentācija</vt:lpstr>
      <vt:lpstr>PowerPoint prezentācija</vt:lpstr>
      <vt:lpstr>GAISMAS MOLBERTS</vt:lpstr>
      <vt:lpstr>Veidi, kā gaismas molberts var atbalstīt lasītprasmes attīstību:</vt:lpstr>
      <vt:lpstr>«Burtu paslēpes» </vt:lpstr>
      <vt:lpstr>Makeblock mTiny Atklājēja komplekts</vt:lpstr>
      <vt:lpstr>Makeblock mTiny Atklājēja komplekts</vt:lpstr>
      <vt:lpstr>Secinājums. </vt:lpstr>
      <vt:lpstr>PALDIES PAR UZMANĪBU!</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Lasītprasmes veicināšana</dc:title>
  <dc:creator>Julija Sivacova</dc:creator>
  <cp:lastModifiedBy>Julija Sivacova</cp:lastModifiedBy>
  <cp:revision>148</cp:revision>
  <dcterms:created xsi:type="dcterms:W3CDTF">2025-02-07T09:23:03Z</dcterms:created>
  <dcterms:modified xsi:type="dcterms:W3CDTF">2025-04-15T12:03:05Z</dcterms:modified>
</cp:coreProperties>
</file>