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85" r:id="rId4"/>
    <p:sldId id="283" r:id="rId5"/>
    <p:sldId id="260" r:id="rId6"/>
    <p:sldId id="261" r:id="rId7"/>
    <p:sldId id="262" r:id="rId8"/>
    <p:sldId id="296" r:id="rId9"/>
    <p:sldId id="297" r:id="rId10"/>
    <p:sldId id="263" r:id="rId11"/>
    <p:sldId id="289" r:id="rId12"/>
    <p:sldId id="264" r:id="rId13"/>
    <p:sldId id="265" r:id="rId14"/>
    <p:sldId id="309" r:id="rId15"/>
    <p:sldId id="266" r:id="rId16"/>
    <p:sldId id="270" r:id="rId17"/>
    <p:sldId id="311" r:id="rId18"/>
    <p:sldId id="281" r:id="rId19"/>
    <p:sldId id="271" r:id="rId20"/>
    <p:sldId id="310" r:id="rId21"/>
    <p:sldId id="273" r:id="rId22"/>
    <p:sldId id="308" r:id="rId23"/>
    <p:sldId id="301" r:id="rId24"/>
    <p:sldId id="306" r:id="rId25"/>
    <p:sldId id="307" r:id="rId26"/>
    <p:sldId id="278" r:id="rId27"/>
    <p:sldId id="280" r:id="rId28"/>
    <p:sldId id="303" r:id="rId29"/>
    <p:sldId id="279" r:id="rId30"/>
    <p:sldId id="299" r:id="rId31"/>
    <p:sldId id="300" r:id="rId32"/>
    <p:sldId id="293" r:id="rId33"/>
    <p:sldId id="318" r:id="rId34"/>
    <p:sldId id="319" r:id="rId35"/>
    <p:sldId id="320" r:id="rId36"/>
    <p:sldId id="316" r:id="rId37"/>
    <p:sldId id="317" r:id="rId38"/>
    <p:sldId id="315" r:id="rId39"/>
    <p:sldId id="282" r:id="rId40"/>
    <p:sldId id="276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77" autoAdjust="0"/>
    <p:restoredTop sz="94660"/>
  </p:normalViewPr>
  <p:slideViewPr>
    <p:cSldViewPr>
      <p:cViewPr varScale="1">
        <p:scale>
          <a:sx n="83" d="100"/>
          <a:sy n="83" d="100"/>
        </p:scale>
        <p:origin x="165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C0C4C06-8BC2-4F82-9C99-537B9EB7E0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lv-LV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3D561F1-3A50-4D83-98D7-7A66805316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lv-LV"/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C7DAA796-E106-49FA-BC55-788AE0A0482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C96050DD-DB6D-4642-84D0-4E63DA64AC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lv-LV"/>
              <a:t>Click to edit Master text styles</a:t>
            </a:r>
          </a:p>
          <a:p>
            <a:pPr lvl="1"/>
            <a:r>
              <a:rPr lang="ru-RU" altLang="lv-LV"/>
              <a:t>Second level</a:t>
            </a:r>
          </a:p>
          <a:p>
            <a:pPr lvl="2"/>
            <a:r>
              <a:rPr lang="ru-RU" altLang="lv-LV"/>
              <a:t>Third level</a:t>
            </a:r>
          </a:p>
          <a:p>
            <a:pPr lvl="3"/>
            <a:r>
              <a:rPr lang="ru-RU" altLang="lv-LV"/>
              <a:t>Fourth level</a:t>
            </a:r>
          </a:p>
          <a:p>
            <a:pPr lvl="4"/>
            <a:r>
              <a:rPr lang="ru-RU" altLang="lv-LV"/>
              <a:t>Fifth level</a:t>
            </a: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id="{EDA8C575-734D-47B3-B113-23F899D726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lv-LV"/>
          </a:p>
        </p:txBody>
      </p:sp>
      <p:sp>
        <p:nvSpPr>
          <p:cNvPr id="69639" name="Rectangle 7">
            <a:extLst>
              <a:ext uri="{FF2B5EF4-FFF2-40B4-BE49-F238E27FC236}">
                <a16:creationId xmlns:a16="http://schemas.microsoft.com/office/drawing/2014/main" id="{C6434ABE-31A2-4D91-BB1F-66322DFBC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371B036-52E3-453B-9C5B-4628230E561C}" type="slidenum">
              <a:rPr lang="ru-RU" altLang="lv-LV"/>
              <a:pPr/>
              <a:t>‹#›</a:t>
            </a:fld>
            <a:endParaRPr lang="ru-RU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1E2571B-BAB3-4C2A-B55D-4311A1778E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1820863"/>
            <a:ext cx="590391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lv-LV" altLang="lv-LV" noProof="0"/>
              <a:t>Rediģēt šablona virsraksta stilu</a:t>
            </a:r>
            <a:endParaRPr lang="ru-RU" altLang="lv-LV" noProof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DE86227-1C15-4ACD-A48A-1E83B324FB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2708275"/>
            <a:ext cx="590391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lv-LV" altLang="lv-LV" noProof="0"/>
              <a:t>Noklikšķiniet, lai rediģētu šablona apakšvirsraksta stilu</a:t>
            </a:r>
            <a:endParaRPr lang="ru-RU" altLang="lv-LV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81B25D5-AFA6-41F6-969E-7828819F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616418C2-4B6F-44BC-A471-297C34F3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401698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24CDE854-8422-4C0C-8178-4FE59441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86450" y="476250"/>
            <a:ext cx="1854200" cy="6119813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56ACC950-52EE-4CFA-8BBE-3BF32B8EB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3850" y="476250"/>
            <a:ext cx="5410200" cy="6119813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35128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E9E64DC-85B1-4D70-B19D-4336BDCB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EDCF1D7-9934-4DDD-ADE9-B535CE91C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40170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207F2B7-5975-4292-937E-AD255F41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993E2C0-2FBA-4DE0-9427-2D7596297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369546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C839F71-EFB1-4747-880D-54E2D4EC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771CAD6-DB80-48B4-B3FE-B1FA545A0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773238"/>
            <a:ext cx="3632200" cy="4822825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24F5C727-4B5F-453C-85DD-6DF4FBD86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8450" y="1773238"/>
            <a:ext cx="3632200" cy="4822825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152835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921754B-114F-4DFE-B005-14D92770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B781243-CD72-48F5-9CE3-DE8B91180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1C7035C2-39EC-4A68-8144-DC16C5BC6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22936285-ACE1-4165-A8C3-70A7F0D5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16BAC762-65C1-4C65-B191-12905D6F7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12320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A2EA304-D1C4-4915-B6CE-A199B840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</p:spTree>
    <p:extLst>
      <p:ext uri="{BB962C8B-B14F-4D97-AF65-F5344CB8AC3E}">
        <p14:creationId xmlns:p14="http://schemas.microsoft.com/office/powerpoint/2010/main" val="356407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5CD6F2F-3DF7-473B-9004-4A8AF64C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79735E8-1EF6-42A5-94B1-F9B321B4A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A6DE7266-FA1E-412E-9D73-94B8B471D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425695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E1FFA6B-B607-4AC6-8E76-EE81C917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7B612A02-D9C0-4BF8-B411-232A63885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3419910C-85A0-4CAE-BD47-19CE55D3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140541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874D871-2D81-46E7-85EF-8BF40A146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762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Rediģēt šablona virsraksta stilu</a:t>
            </a:r>
            <a:endParaRPr lang="ru-RU" altLang="lv-LV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C5A3F6-770B-43CD-B6BD-8959F2C6C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73238"/>
            <a:ext cx="74168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Noklikšķiniet, lai rediģētu šablona teksta stilus</a:t>
            </a:r>
          </a:p>
          <a:p>
            <a:pPr lvl="1"/>
            <a:r>
              <a:rPr lang="lv-LV" altLang="lv-LV"/>
              <a:t>Otrais līmenis</a:t>
            </a:r>
          </a:p>
          <a:p>
            <a:pPr lvl="2"/>
            <a:r>
              <a:rPr lang="lv-LV" altLang="lv-LV"/>
              <a:t>Trešais līmenis</a:t>
            </a:r>
          </a:p>
          <a:p>
            <a:pPr lvl="3"/>
            <a:r>
              <a:rPr lang="lv-LV" altLang="lv-LV"/>
              <a:t>Ceturtais līmenis</a:t>
            </a:r>
          </a:p>
          <a:p>
            <a:pPr lvl="4"/>
            <a:r>
              <a:rPr lang="lv-LV" altLang="lv-LV"/>
              <a:t>Piektais līmenis</a:t>
            </a:r>
            <a:endParaRPr lang="ru-RU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8080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 kern="1200">
          <a:solidFill>
            <a:srgbClr val="08080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08080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08080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08080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>
            <a:extLst>
              <a:ext uri="{FF2B5EF4-FFF2-40B4-BE49-F238E27FC236}">
                <a16:creationId xmlns:a16="http://schemas.microsoft.com/office/drawing/2014/main" id="{2A170F50-3AA5-4E29-A8B4-2B4402EDDB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939797"/>
            <a:ext cx="6984776" cy="720725"/>
          </a:xfrm>
        </p:spPr>
        <p:txBody>
          <a:bodyPr/>
          <a:lstStyle/>
          <a:p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Pieredzes </a:t>
            </a:r>
            <a:r>
              <a:rPr lang="lv-LV" alt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apmaiņas pasākums</a:t>
            </a:r>
            <a:br>
              <a:rPr lang="lv-LV" alt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Daugavpils pilsētas 27.pirmsskolas izglītības </a:t>
            </a:r>
            <a:r>
              <a:rPr lang="lv-LV" alt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iestādē</a:t>
            </a:r>
            <a:r>
              <a:rPr lang="lv-LV" alt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Lasītprasmes nozīme un tās veicināšana pirmsskolā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9" name="Rectangle 13">
            <a:extLst>
              <a:ext uri="{FF2B5EF4-FFF2-40B4-BE49-F238E27FC236}">
                <a16:creationId xmlns:a16="http://schemas.microsoft.com/office/drawing/2014/main" id="{1B4DDA76-B8AF-494B-B0BD-0FDF5CE9FE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092" y="1624736"/>
            <a:ext cx="5544616" cy="1008112"/>
          </a:xfrm>
        </p:spPr>
        <p:txBody>
          <a:bodyPr/>
          <a:lstStyle/>
          <a:p>
            <a:pPr algn="ctr"/>
            <a:endParaRPr lang="lv-LV" altLang="lv-LV" dirty="0"/>
          </a:p>
          <a:p>
            <a:pPr algn="ctr"/>
            <a:endParaRPr lang="lv-LV" altLang="lv-LV" sz="2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alt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Lasītprasmes veicināšana </a:t>
            </a:r>
            <a:r>
              <a:rPr lang="lv-LV" alt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brīvdabā</a:t>
            </a:r>
          </a:p>
          <a:p>
            <a:pPr algn="ctr"/>
            <a:endParaRPr lang="lv-LV" altLang="lv-LV" dirty="0"/>
          </a:p>
          <a:p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alt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Tatjana </a:t>
            </a:r>
            <a:r>
              <a:rPr lang="lv-LV" altLang="lv-LV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Maļinovska</a:t>
            </a:r>
            <a:endParaRPr lang="lv-LV" alt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C2D55233-F9AA-480F-8A03-67AAFB0BB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54191"/>
            <a:ext cx="1046110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01554" y="4365104"/>
            <a:ext cx="575618" cy="71735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41788" y="23599"/>
            <a:ext cx="7266747" cy="1821225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«Burtu izrakumi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piedāvāja bērniem atrast pazaudētos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burtus, kuri tiek uzrakstīti uz kastaņiem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noslēpti smiltīs.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Bērni, izmantojot dažādus darba rīkus, meklēja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burtus. 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09" y="2636912"/>
            <a:ext cx="2495301" cy="4068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2636912"/>
            <a:ext cx="2304257" cy="4058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3" y="2924944"/>
            <a:ext cx="4241441" cy="362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8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462" y="1196752"/>
            <a:ext cx="7415251" cy="5616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6462" y="116632"/>
            <a:ext cx="731394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Pēc visu burtu </a:t>
            </a:r>
            <a:r>
              <a:rPr lang="lv-LV" sz="28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atrašanas </a:t>
            </a:r>
            <a:r>
              <a:rPr lang="lv-LV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bērni mēģināja izveidot vārdus no tiem.</a:t>
            </a:r>
          </a:p>
          <a:p>
            <a:endParaRPr lang="lv-LV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4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6012160" y="4653136"/>
            <a:ext cx="454161" cy="67915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9593" y="0"/>
            <a:ext cx="8180522" cy="2546598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«Dabas materiāla grupēšana» 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Bērniem tiek piedāvātas tilpnes ar norādīto burtu, vārdu vai attēlu.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savāc dažādus priekšmetus – akmentiņus, lapas, čiekurus, zarus, ziedus utt. Kad materiāli savākti, bērni var tos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grupēt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pēc attiecīgiem kritērijiem (pēc krāsas, pēc formas un izmēra, pēc attiecīga attēla,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pēc elementa 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nosaukuma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pirmā burta). 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2219" y="3939578"/>
            <a:ext cx="3384376" cy="2391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57" y="3443214"/>
            <a:ext cx="2397457" cy="338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43213"/>
            <a:ext cx="421066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65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1678" y="1772953"/>
            <a:ext cx="359594" cy="143743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0"/>
            <a:ext cx="4104456" cy="6696423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«Atrodi dabas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elementu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pēc alfabēta!» 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Pastaigas laikā bērniem tiek piedāvāts gadalaika atbilstošs dabas attēls ar alfabētu. Bērni meklē dabas materiālu un piestiprina to ar knaģīšiem pie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burta.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Pirms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pastaigas bērni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uzrakstīja uz lapiņām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koku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nosaukumus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astaigas laikā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mēģināja atrasts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attiecīgo koku un stāstīja par tā pazīmēm. 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62" y="35494"/>
            <a:ext cx="4657588" cy="3537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62" y="3626290"/>
            <a:ext cx="465758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4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8580" y="260648"/>
            <a:ext cx="7383858" cy="2255506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«Atrodi dabas elementu atbilstoši burtam!» 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Bērnu uzdevums – atrast dabā priekšmetu, objektu vai materiālu, kas sākas ar noteikto burtu.</a:t>
            </a: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kāds atrod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atbilstošo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elementu, viņš nosauc tā nosaukumu. </a:t>
            </a: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9" y="2852935"/>
            <a:ext cx="4373950" cy="3997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855" y="2852936"/>
            <a:ext cx="4657970" cy="39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0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9832" y="5805264"/>
            <a:ext cx="360040" cy="45719"/>
          </a:xfrm>
        </p:spPr>
        <p:txBody>
          <a:bodyPr/>
          <a:lstStyle/>
          <a:p>
            <a:endParaRPr lang="en-US" altLang="lv-LV" sz="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0" t="23223" r="7035" b="30475"/>
          <a:stretch/>
        </p:blipFill>
        <p:spPr bwMode="auto">
          <a:xfrm>
            <a:off x="35496" y="3212976"/>
            <a:ext cx="4248472" cy="3545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5614" y="0"/>
            <a:ext cx="7488386" cy="2025400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Mācību ekskursija «Rudens mežā»</a:t>
            </a:r>
          </a:p>
          <a:p>
            <a:pPr marL="0" indent="0" algn="just"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 uzzināja, ka mežā var sastapt dažādus kokus: skuju koki - priede,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egle; lapkoki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bērzs, ozols, kļava. Kopā ar skolotāju lasīja koku nosaukumus.</a:t>
            </a:r>
          </a:p>
          <a:p>
            <a:pPr marL="0" indent="0" algn="just">
              <a:buNone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Spēle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“Atrodi un nosauc koku”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bērni pēc dotām pazīmēm vai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attēla meklēja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norādītos kokus un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lasīja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koka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nosaukumus.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b="30906"/>
          <a:stretch/>
        </p:blipFill>
        <p:spPr bwMode="auto">
          <a:xfrm>
            <a:off x="4355976" y="3212976"/>
            <a:ext cx="4763891" cy="3545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5892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2744906" y="5445224"/>
            <a:ext cx="287562" cy="45719"/>
          </a:xfrm>
        </p:spPr>
        <p:txBody>
          <a:bodyPr/>
          <a:lstStyle/>
          <a:p>
            <a:endParaRPr lang="en-US" altLang="lv-LV" sz="200" dirty="0">
              <a:solidFill>
                <a:schemeClr val="tx1"/>
              </a:solidFill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1680" y="-99392"/>
            <a:ext cx="7344370" cy="2016223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«Izsoļo burtus!»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 asfalta ar krītu uzzīmēti dažādi burti, daži no tiem atkārtojas. Bērns izvēlas vienu burtu un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izsoļojot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izlecot, nosauc skaļi burtus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Tā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 būt «Ātruma spēle». Skolotāja nosauc burtu un bērniem jāskrien un jānostājas uz tā. </a:t>
            </a: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84274"/>
            <a:ext cx="4627012" cy="3745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" y="3084274"/>
            <a:ext cx="4427984" cy="374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7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zsoļo burt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700808"/>
            <a:ext cx="8077200" cy="4552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524" y="83671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«Izsoļo burtus!»</a:t>
            </a:r>
          </a:p>
        </p:txBody>
      </p:sp>
    </p:spTree>
    <p:extLst>
      <p:ext uri="{BB962C8B-B14F-4D97-AF65-F5344CB8AC3E}">
        <p14:creationId xmlns:p14="http://schemas.microsoft.com/office/powerpoint/2010/main" val="7884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2915816" y="5301208"/>
            <a:ext cx="144016" cy="143798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3688" y="0"/>
            <a:ext cx="7303216" cy="1570672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«Atrodi pāri burtam!»</a:t>
            </a:r>
          </a:p>
          <a:p>
            <a:pPr marL="0" indent="0" algn="just">
              <a:buNone/>
            </a:pPr>
            <a:r>
              <a:rPr lang="lv-LV" dirty="0" smtClean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Skolotājas sagatavoja </a:t>
            </a:r>
            <a:r>
              <a:rPr lang="lv-LV" dirty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kartītes ar </a:t>
            </a:r>
            <a:r>
              <a:rPr lang="lv-LV" dirty="0" smtClean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burtiem; </a:t>
            </a:r>
            <a:r>
              <a:rPr lang="lv-LV" dirty="0" smtClean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izlika </a:t>
            </a:r>
            <a:r>
              <a:rPr lang="lv-LV" dirty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kartītes divās rindās. Bērnu uzdevums ir atrast pāri burtam. Kad pāris ir </a:t>
            </a:r>
            <a:r>
              <a:rPr lang="lv-LV" dirty="0" smtClean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atrasts - </a:t>
            </a:r>
            <a:r>
              <a:rPr lang="lv-LV" dirty="0">
                <a:solidFill>
                  <a:schemeClr val="tx2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bērni nosauc burtu visi kopā. </a:t>
            </a:r>
          </a:p>
          <a:p>
            <a:pPr marL="0" indent="0">
              <a:buNone/>
            </a:pPr>
            <a:endParaRPr lang="lv-LV" altLang="lv-LV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564904"/>
            <a:ext cx="4350888" cy="4119947"/>
          </a:xfrm>
          <a:prstGeom prst="rect">
            <a:avLst/>
          </a:prstGeom>
        </p:spPr>
      </p:pic>
      <p:pic>
        <p:nvPicPr>
          <p:cNvPr id="7" name="Google Shape;356;p69"/>
          <p:cNvPicPr preferRelativeResize="0"/>
          <p:nvPr/>
        </p:nvPicPr>
        <p:blipFill rotWithShape="1">
          <a:blip r:embed="rId4">
            <a:alphaModFix/>
          </a:blip>
          <a:srcRect t="14494" b="8244"/>
          <a:stretch/>
        </p:blipFill>
        <p:spPr>
          <a:xfrm>
            <a:off x="4499992" y="2564904"/>
            <a:ext cx="4566912" cy="4119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361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2950490" y="6381328"/>
            <a:ext cx="287586" cy="45719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1293" y="-16264"/>
            <a:ext cx="7349803" cy="194421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«Burti 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kokā»</a:t>
            </a:r>
            <a:endParaRPr lang="lv-LV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 koka zariem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tiek piestiprināti</a:t>
            </a: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krāsainie </a:t>
            </a: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maisiņi. Iekšā  tiek ielikti burti. Bērni dalās divās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komandās.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Bērns </a:t>
            </a: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 kauliņu. Kāda krāsa uz kauliņa, pie tāda maisiņa jāskrien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bērniem.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Kurš </a:t>
            </a: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pirmais atskrēja un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pieskarās </a:t>
            </a: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 maisiņa: izvelk burtu,  nosauc to un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nosauc vārdu</a:t>
            </a: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kas sākas ar </a:t>
            </a:r>
            <a:r>
              <a:rPr lang="lv-LV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        						         burtu</a:t>
            </a:r>
            <a:r>
              <a:rPr lang="lv-LV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altLang="lv-LV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72" y="3212976"/>
            <a:ext cx="2815696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4564" y="3428999"/>
            <a:ext cx="2956842" cy="3384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068960"/>
            <a:ext cx="320258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587884AA-9EBC-42A0-B5A5-5CECF92E4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868" y="692696"/>
            <a:ext cx="7273304" cy="649288"/>
          </a:xfrm>
        </p:spPr>
        <p:txBody>
          <a:bodyPr/>
          <a:lstStyle/>
          <a:p>
            <a:r>
              <a:rPr lang="lv-LV" alt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Lasītprasmes veicināšana brīvdabā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2599224-A8C7-4FB8-AEE9-DA1121C4E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1700808"/>
            <a:ext cx="8928992" cy="5040560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lv-LV" alt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Lasītprasmes pamatā ir bērna runas attīstīšana, skaņu saklausīšana, bet pats galvenais – jārada bērnā interese par lasīšanu.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Lasīšana ļauj bērnam iegūt jaunas zināšanas, attīsta iztēli un spēju analizēt, attīsta valodas prasmes, bagātina vārdu krājumu.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Bērnu pieredze ārpus telpām uzlabo viņu vārdu krājuma attīstību, jo viņi veido saikni starp fizisko pasauli un valodu, ko izmanto, lai to aprakstītu. </a:t>
            </a: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Āra </a:t>
            </a: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vidē vārdu apguves iespējas ir bagātīgas, jo bērni paplašina savu vārdu krājumu, izmantojot dažādus lietvārdus un īpašības vārdus, lai nosauktu, aprakstītu un klasificētu augus, dzīvniekus vai </a:t>
            </a: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fiziskās </a:t>
            </a: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parādības.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Lai lasītprasmes veicināšanas process būtu aizraujošāks, mēs varam piedāvāt bērniem daudzveidīgas aktivitātes un uzdevumus brīvdabā, jo lasīšanas sākums - tas ir skaņu pasaules uztvere.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Pastaigas laikā kopā ar bērniem mēs varam ieklausīties apkārtējā pasaulē: sadzirdēt putnu dziesmas, koka lapu čabēšanu vējā, kukaiņu </a:t>
            </a: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sīkšanu, </a:t>
            </a: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automašīnu skaņas un daudz citas dažādas skaņas.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lv-LV" altLang="lv-LV" sz="2400" dirty="0"/>
              <a:t> </a:t>
            </a:r>
            <a:endParaRPr lang="uk-UA" altLang="lv-LV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rti uz ko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9" y="1700808"/>
            <a:ext cx="8280920" cy="468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150" y="83671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«Burti </a:t>
            </a:r>
            <a:r>
              <a:rPr lang="lv-LV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kokā</a:t>
            </a:r>
            <a:r>
              <a:rPr lang="lv-LV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6475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5696" y="116633"/>
            <a:ext cx="7200354" cy="1944215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«Burti no sniega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 izveidot gan lielus, gan mazus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burtus no sniega.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izveidot ne tikai burtus, bet arī vārdus un lasīt tos.</a:t>
            </a: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8" b="40062"/>
          <a:stretch/>
        </p:blipFill>
        <p:spPr>
          <a:xfrm>
            <a:off x="87494" y="2708920"/>
            <a:ext cx="4273135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925" y="2060848"/>
            <a:ext cx="4680075" cy="40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98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1640" y="332656"/>
            <a:ext cx="7560840" cy="1440160"/>
          </a:xfrm>
        </p:spPr>
        <p:txBody>
          <a:bodyPr/>
          <a:lstStyle/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sniega veido burtus un piestiprina tos pie koka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stumbra.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 burts ir izveidots, to var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iekrāsot (pudelē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sajaukta guaša krāsa un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ūdens).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1916832"/>
            <a:ext cx="4392488" cy="4824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916833"/>
            <a:ext cx="455195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38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1680" y="29912"/>
            <a:ext cx="2664296" cy="6336703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«Burti uz sniega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izsmidzina burtus un vārdus pēc parauga vai patstāvīgi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 sniega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krāsaino ūdeni.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Bērnus var sadalīt divās komandās: viena komanda raksta –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otra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komanda lasa, un otrādi. </a:t>
            </a: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6632"/>
            <a:ext cx="4644516" cy="331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501008"/>
            <a:ext cx="4648449" cy="328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3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480" y="323339"/>
            <a:ext cx="2592288" cy="5769958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«Burti uz sniega»</a:t>
            </a: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Aktivitātei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nepieciešami: bērnu grābeklīši, burtu paraugi. Katram bērnam ir grābeklīši, ar kuru palīdzību veido norādīto burtu vai vārdu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 sniega.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92599"/>
            <a:ext cx="4752528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356992"/>
            <a:ext cx="4752528" cy="33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3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3608" y="116633"/>
            <a:ext cx="7992886" cy="2376263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«Atrodi burtus sniega kupenās!»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 paslēpj putuplasta burtus sniega kupenās, dažādās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vietās. Bērni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skrien un meklē burtus sniegā; kad kāds burtu atrod, viņam tas skaļi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jānosauc. Kad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 burti ir atrasti, bērni var veidot vārdus no tiem.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Kā arī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 burtus var izlikt sniegā secīgi pēc alfabēta un izsoļot cauri alfabētam, nosaucot burtus skaļi.</a:t>
            </a:r>
            <a:endParaRPr lang="en-US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355050"/>
            <a:ext cx="4536503" cy="3458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9" y="3356993"/>
            <a:ext cx="4392486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72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1680" y="0"/>
            <a:ext cx="7371799" cy="1800199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Kustīgais alfabēts» 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Vairāki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 sadarbojas, lai ar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saviem ķermeņiem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izveidotu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lielos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burtus (piemēram uz sniega).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 nosauc burtu un bērniem ātri jāsaliekas, lai to attēlotu. 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02" y="2276872"/>
            <a:ext cx="2557134" cy="403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08" y="1988840"/>
            <a:ext cx="2619271" cy="40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5" b="18448"/>
          <a:stretch/>
        </p:blipFill>
        <p:spPr>
          <a:xfrm rot="5400000">
            <a:off x="-299151" y="2848396"/>
            <a:ext cx="4319582" cy="36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0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1680" y="116633"/>
            <a:ext cx="7371076" cy="3024335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«Ziemojošo putnu novērošana un barošana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Skolotājas var organizēt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pastaigu pa mežu, parku vai iestādes teritoriju, kur bērni var vērot  putnus dabīgā vidē un salīdzināt tos ar putnu attēliem. 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Kopā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skolotāju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bērni atkārtoja ziemojošo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putnu nosaukumus.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veidoja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putnu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nosaukumus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putnu barības uz sniega.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73" y="3487315"/>
            <a:ext cx="2304256" cy="3321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2988"/>
          <a:stretch/>
        </p:blipFill>
        <p:spPr>
          <a:xfrm>
            <a:off x="6600781" y="3487316"/>
            <a:ext cx="2461976" cy="3321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8" b="15001"/>
          <a:stretch/>
        </p:blipFill>
        <p:spPr>
          <a:xfrm>
            <a:off x="49143" y="3487316"/>
            <a:ext cx="4128478" cy="33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6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40968"/>
            <a:ext cx="5747138" cy="3672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4624"/>
            <a:ext cx="6164510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9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9010" y="332656"/>
            <a:ext cx="2846553" cy="5888631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«Burtu veikals»</a:t>
            </a: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Tā ir lomu spēle,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 viens ir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pārdevējs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bet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pārējie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pircēji. 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Pārdevējs pārdod produktus atbilstoši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burtam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Piemēram: 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B»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banāns, 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A» – apelsīns, 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sniegpārsla.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563" y="3501008"/>
            <a:ext cx="4632810" cy="3278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563" y="116633"/>
            <a:ext cx="4632810" cy="333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4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88546" y="1844824"/>
            <a:ext cx="431602" cy="71735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877" y="2132855"/>
            <a:ext cx="3024336" cy="4719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230" y="2132855"/>
            <a:ext cx="2989274" cy="4719706"/>
          </a:xfrm>
          <a:prstGeom prst="rect">
            <a:avLst/>
          </a:prstGeom>
        </p:spPr>
      </p:pic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187" y="29912"/>
            <a:ext cx="7395369" cy="1944216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«Krāsainie rudens burti!»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 veido sākumburtu savam vārdam vai kādu citu. Pēc burtu izveides bērni mēģina nosaukt vārdus, kas sākas ar attiecīgo burtu. </a:t>
            </a: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835665" y="2978035"/>
            <a:ext cx="4719705" cy="30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7301" y="908720"/>
            <a:ext cx="2527335" cy="3888432"/>
          </a:xfrm>
        </p:spPr>
        <p:txBody>
          <a:bodyPr/>
          <a:lstStyle/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Bērnam jānosauc burtu un produktu, kuru viņš grib nopirkt.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Produktus bērni veidoja no sniega, pievienojot tiem atbilstošos burtus.</a:t>
            </a: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211" y="50319"/>
            <a:ext cx="5009326" cy="67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70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5616" y="10295"/>
            <a:ext cx="3003522" cy="266429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«Saliec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burtu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sniega pikām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Bērni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veido sniega pikas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konstruē izvēlēto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burtu patstāvīgi vai pēc parauga. </a:t>
            </a:r>
            <a:endParaRPr lang="en-US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52524"/>
            <a:ext cx="3528392" cy="3486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97" y="70442"/>
            <a:ext cx="2390369" cy="3233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38" y="70442"/>
            <a:ext cx="2520280" cy="3233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52523"/>
            <a:ext cx="3579862" cy="34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7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623" b="5681"/>
          <a:stretch/>
        </p:blipFill>
        <p:spPr>
          <a:xfrm>
            <a:off x="1835696" y="116632"/>
            <a:ext cx="7200800" cy="66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1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86074" y="917771"/>
            <a:ext cx="2448272" cy="2448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12022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Rugged Robot</a:t>
            </a:r>
            <a:r>
              <a:rPr lang="lv-LV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</a:t>
            </a:r>
            <a:r>
              <a:rPr lang="lv-LV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visurgājēj</a:t>
            </a:r>
            <a:r>
              <a:rPr lang="lv-LV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6718" y="692696"/>
            <a:ext cx="331728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 ir programmējamais </a:t>
            </a:r>
            <a:r>
              <a:rPr lang="lv-LV" sz="2400" b="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robots </a:t>
            </a:r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īpaši </a:t>
            </a:r>
            <a:r>
              <a:rPr lang="lv-LV" sz="2400" b="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paredzēts lietošanai ārpus telpām. </a:t>
            </a:r>
            <a:endParaRPr lang="lv-LV" sz="2400" b="0" dirty="0" smtClean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Robotu </a:t>
            </a:r>
            <a:r>
              <a:rPr lang="lv-LV" sz="2400" b="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Rugged</a:t>
            </a:r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b="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 ieprogrammēt ar pogām uz korpusa vai izmantojot </a:t>
            </a:r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b="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planšetdatoru. «Visurgājējs robots» </a:t>
            </a:r>
            <a:r>
              <a:rPr lang="lv-LV" sz="2400" b="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spēj pārvietoties pa jebkuru </a:t>
            </a:r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reljefu: smiltis</a:t>
            </a:r>
            <a:r>
              <a:rPr lang="lv-LV" sz="2400" b="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granti, augsni, zāli un pat seklu </a:t>
            </a:r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ūdeni.</a:t>
            </a:r>
          </a:p>
          <a:p>
            <a:endParaRPr lang="lv-LV" sz="2400" b="0" dirty="0" smtClean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Mūsu </a:t>
            </a:r>
            <a:r>
              <a:rPr lang="lv-LV" sz="2400" b="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robotu vārdi </a:t>
            </a:r>
            <a:r>
              <a:rPr lang="lv-LV" sz="2400" b="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lv-LV" sz="24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sz="24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</a:t>
            </a:r>
            <a:r>
              <a:rPr lang="lv-LV" sz="24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lv-LV" sz="24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</a:t>
            </a:r>
            <a:r>
              <a:rPr lang="lv-LV" sz="24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lv-LV" sz="24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Tobi</a:t>
            </a:r>
            <a:r>
              <a:rPr lang="lv-LV" sz="24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sz="2400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sz="2400" b="0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337" y="3340961"/>
            <a:ext cx="3971381" cy="337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00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462" t="10898" r="6765" b="11010"/>
          <a:stretch/>
        </p:blipFill>
        <p:spPr>
          <a:xfrm>
            <a:off x="121939" y="2897560"/>
            <a:ext cx="4449393" cy="3853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087" t="17364" r="11672" b="16073"/>
          <a:stretch/>
        </p:blipFill>
        <p:spPr>
          <a:xfrm>
            <a:off x="4644008" y="954107"/>
            <a:ext cx="4412761" cy="5797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" t="19084" r="-433" b="6697"/>
          <a:stretch/>
        </p:blipFill>
        <p:spPr>
          <a:xfrm>
            <a:off x="107503" y="44624"/>
            <a:ext cx="4492949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332" y="0"/>
            <a:ext cx="4494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Aktivitāte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Kurjera pakalpojumi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84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75" t="11792" r="2358" b="7547"/>
          <a:stretch/>
        </p:blipFill>
        <p:spPr>
          <a:xfrm>
            <a:off x="5436096" y="260648"/>
            <a:ext cx="3456384" cy="4104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0563" y="-25679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Raksti un lasi!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9851"/>
          <a:stretch/>
        </p:blipFill>
        <p:spPr>
          <a:xfrm>
            <a:off x="705394" y="3739689"/>
            <a:ext cx="4044331" cy="3053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49" t="12720" r="-349" b="17321"/>
          <a:stretch/>
        </p:blipFill>
        <p:spPr>
          <a:xfrm>
            <a:off x="1331640" y="609925"/>
            <a:ext cx="3922141" cy="3405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20588" r="6207" b="4412"/>
          <a:stretch/>
        </p:blipFill>
        <p:spPr>
          <a:xfrm>
            <a:off x="4932040" y="3583663"/>
            <a:ext cx="3651347" cy="32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4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475770-8FC4-4506-A18A-734644FF3E41}"/>
              </a:ext>
            </a:extLst>
          </p:cNvPr>
          <p:cNvSpPr txBox="1"/>
          <p:nvPr/>
        </p:nvSpPr>
        <p:spPr>
          <a:xfrm>
            <a:off x="24782" y="332656"/>
            <a:ext cx="7200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ERASMUS+ projekts “Pirmsskolas skolotāju kompetenču pilnveide āra izglītībā”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48F73-AF86-420D-B439-FE0226D135AB}"/>
              </a:ext>
            </a:extLst>
          </p:cNvPr>
          <p:cNvSpPr txBox="1"/>
          <p:nvPr/>
        </p:nvSpPr>
        <p:spPr>
          <a:xfrm>
            <a:off x="107504" y="1700808"/>
            <a:ext cx="626469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Daugavpils pilsētas 27.pirmsskolas izglītības iestāde no 1.09.2022.  līdz 01.09.2024.g. īstenoja ERASMUS+ projektu “Pirmsskolas skolotāju kompetenču pilnveide āra izglītībā”. Projekta partneri bija no Zviedrijas un no Itālijas.</a:t>
            </a:r>
          </a:p>
          <a:p>
            <a:pPr algn="just"/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Viens no projekta mērķiem bija uzlabot skolotāju zināšanas par aktivitātēm brīvā dabā</a:t>
            </a:r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Dalība </a:t>
            </a:r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ERASMUS+ projektā </a:t>
            </a:r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iedeva </a:t>
            </a:r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iespēju mūsu </a:t>
            </a:r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pedagogiem </a:t>
            </a:r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salīdzināt dažādu valstu pieeju, prakses un </a:t>
            </a:r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metodes, bagātināt pedagogu pieredzi brīvdabas pedagoģijā. </a:t>
            </a:r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katra brauciena skolotājas atgriežas pārliecinātas par sevi, iedvesmotas un jaunām idejām bagātas.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EAA559F9-02C2-4C3D-8CFA-B78E679E5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2348880"/>
            <a:ext cx="249467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6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40A316-EB63-435E-9228-0DAE6E954D45}"/>
              </a:ext>
            </a:extLst>
          </p:cNvPr>
          <p:cNvSpPr txBox="1">
            <a:spLocks/>
          </p:cNvSpPr>
          <p:nvPr/>
        </p:nvSpPr>
        <p:spPr>
          <a:xfrm>
            <a:off x="179512" y="548680"/>
            <a:ext cx="7416800" cy="508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panose="020B0604020202020204" pitchFamily="34" charset="0"/>
              </a:defRPr>
            </a:lvl9pPr>
          </a:lstStyle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B49E6A6C-DDE7-4F6A-B29A-48B0C81DE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0"/>
            <a:ext cx="4336118" cy="3103133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52511575-0332-477A-9338-E7B956DC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2" y="1700808"/>
            <a:ext cx="3820228" cy="5157192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D600CB56-3676-43F6-A4D4-818CA8715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41" y="3125711"/>
            <a:ext cx="5240530" cy="3710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4756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 mēs, gan mūsu partneri </a:t>
            </a:r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ieguvām </a:t>
            </a:r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iedvesmu, </a:t>
            </a:r>
            <a:r>
              <a:rPr lang="lv-LV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zināšanas un </a:t>
            </a:r>
            <a:r>
              <a:rPr lang="lv-LV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jaunas idejas apmācībās tikšanu laikā, un mēģinājām tās realizēt.</a:t>
            </a:r>
            <a:endParaRPr lang="lv-LV" sz="24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9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>
            <a:extLst>
              <a:ext uri="{FF2B5EF4-FFF2-40B4-BE49-F238E27FC236}">
                <a16:creationId xmlns:a16="http://schemas.microsoft.com/office/drawing/2014/main" id="{C422166D-3A9F-4C73-B920-EA73DA207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0"/>
            <a:ext cx="7128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92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" y="692696"/>
            <a:ext cx="7416800" cy="508000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Izmantoti informācijas avoti: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773238"/>
            <a:ext cx="8280598" cy="4822825"/>
          </a:xfrm>
        </p:spPr>
        <p:txBody>
          <a:bodyPr/>
          <a:lstStyle/>
          <a:p>
            <a:r>
              <a:rPr lang="lv-LV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Ekoskolu metodiskais dabas izglītības materiāls pirmsskolai,</a:t>
            </a:r>
          </a:p>
          <a:p>
            <a:pPr marL="0" indent="0">
              <a:buNone/>
            </a:pPr>
            <a:r>
              <a:rPr lang="lv-LV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lv-LV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Ieva Mangule un Vides izglītības fonds, 2019</a:t>
            </a:r>
          </a:p>
          <a:p>
            <a:r>
              <a:rPr lang="lv-LV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Skolotāja grāmata «Metodiskie ieteikumi pirmsskolas pedagogiem bērnu lasītprasmes veicināšanai»,</a:t>
            </a:r>
            <a:r>
              <a:rPr lang="lv-LV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Dr. paed. Sandra Zariņa, </a:t>
            </a:r>
            <a:r>
              <a:rPr lang="lv-LV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Outdoor Education, An inspirational book about children’s approach with maths, languages, science and creativity in the preschool’s outdoor environment</a:t>
            </a:r>
            <a:r>
              <a:rPr lang="lv-LV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izstrādāta </a:t>
            </a:r>
            <a:r>
              <a:rPr lang="lv-LV" sz="16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</a:t>
            </a:r>
            <a:r>
              <a:rPr lang="lv-LV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projekta «ORE» ietvaros, 2024</a:t>
            </a:r>
            <a:endParaRPr lang="lv-LV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lv-LV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ideja lasītprasmes un </a:t>
            </a:r>
            <a:r>
              <a:rPr lang="lv-LV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lasītprieka veicināšanai,</a:t>
            </a:r>
          </a:p>
          <a:p>
            <a:pPr marL="0" indent="0">
              <a:buNone/>
            </a:pPr>
            <a:r>
              <a:rPr lang="lv-LV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lv-LV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</a:t>
            </a:r>
            <a:r>
              <a:rPr lang="lv-LV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paed. Sandra Zariņa</a:t>
            </a:r>
            <a:r>
              <a:rPr lang="lv-LV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  <a:endParaRPr lang="lv-LV" sz="16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20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2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88546" y="1844824"/>
            <a:ext cx="431602" cy="71735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3688" y="116632"/>
            <a:ext cx="6984776" cy="864096"/>
          </a:xfrm>
        </p:spPr>
        <p:txBody>
          <a:bodyPr/>
          <a:lstStyle/>
          <a:p>
            <a:pPr marL="0" indent="0">
              <a:buNone/>
            </a:pP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Sacensības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kurš ātrāk izveidos sākumburtu savam vārdam vai savu vārdu?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340768"/>
            <a:ext cx="7200800" cy="545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9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48146" y="5550437"/>
            <a:ext cx="5472608" cy="792090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</a:p>
          <a:p>
            <a:pPr marL="0" indent="0">
              <a:buNone/>
            </a:pPr>
            <a:endParaRPr lang="en-US" altLang="lv-LV" sz="2400" dirty="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7990" y="3244857"/>
            <a:ext cx="287053" cy="45719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</a:endParaRP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CE21CB0E-437C-453F-AB38-38912F01C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620688"/>
            <a:ext cx="360907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8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1640" y="188640"/>
            <a:ext cx="7360669" cy="1623555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«Dabas alfabēts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 individuāli, izmantojot burtu attēlu vai burtu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trafaretu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veido burtus no dabas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materiāliem. 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27" y="2111791"/>
            <a:ext cx="2931741" cy="4735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9882" y="2975891"/>
            <a:ext cx="4735865" cy="30076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6935" y="2928883"/>
            <a:ext cx="4735866" cy="31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9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-55094"/>
            <a:ext cx="7298869" cy="517528"/>
          </a:xfrm>
        </p:spPr>
        <p:txBody>
          <a:bodyPr/>
          <a:lstStyle/>
          <a:p>
            <a:pPr algn="ctr"/>
            <a:r>
              <a:rPr lang="lv-LV" altLang="lv-LV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«Dabas alfabēts»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9274" y="328531"/>
            <a:ext cx="8208464" cy="1127566"/>
          </a:xfrm>
        </p:spPr>
        <p:txBody>
          <a:bodyPr/>
          <a:lstStyle/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Burtus veidojam uz dažādas virsmas – uz 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zemes,  smiltīs,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 zāles, uz asfalta, uz koka. Nofotografējam un izmantojam mācību procesā, lai apgūtu burtus.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58" y="2001264"/>
            <a:ext cx="1760017" cy="2287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425" y="1757898"/>
            <a:ext cx="1747976" cy="2353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83" y="2003886"/>
            <a:ext cx="1702295" cy="2287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77" y="4525095"/>
            <a:ext cx="1760017" cy="2269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68" y="1691843"/>
            <a:ext cx="1806661" cy="238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34" y="4347542"/>
            <a:ext cx="1744188" cy="2304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09" y="4540634"/>
            <a:ext cx="1702295" cy="22378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53239" y="4291619"/>
            <a:ext cx="1782809" cy="23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9632" y="76931"/>
            <a:ext cx="7272808" cy="671330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«Rudens raksts</a:t>
            </a:r>
            <a:r>
              <a:rPr lang="lv-LV" alt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16277" r="6401" b="23258"/>
          <a:stretch/>
        </p:blipFill>
        <p:spPr>
          <a:xfrm>
            <a:off x="1763688" y="620688"/>
            <a:ext cx="7272808" cy="3224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 r="3226" b="4423"/>
          <a:stretch/>
        </p:blipFill>
        <p:spPr>
          <a:xfrm>
            <a:off x="1763688" y="3933056"/>
            <a:ext cx="72728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7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2528"/>
            <a:ext cx="5436095" cy="3416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501008"/>
            <a:ext cx="5436096" cy="3346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2528"/>
            <a:ext cx="1728192" cy="2291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2342663"/>
            <a:ext cx="1728192" cy="2283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4659088"/>
            <a:ext cx="1728192" cy="21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8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22877F-33B9-4739-B07E-96B3F4D76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0272" y="4149080"/>
            <a:ext cx="863650" cy="71735"/>
          </a:xfrm>
        </p:spPr>
        <p:txBody>
          <a:bodyPr/>
          <a:lstStyle/>
          <a:p>
            <a:endParaRPr lang="en-US" altLang="lv-LV" sz="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155B40-AF3A-49E1-9B16-6B79F8A4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4311" y="-16459"/>
            <a:ext cx="7416377" cy="1800199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«Burtiņš dabā»</a:t>
            </a:r>
          </a:p>
          <a:p>
            <a:pPr marL="0" indent="0" algn="just">
              <a:buNone/>
            </a:pP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Skolotājas izveidoja burtu trafaretus tā, lai burts būtu caurspīdīgs. I</a:t>
            </a: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elaminēja </a:t>
            </a:r>
            <a:r>
              <a:rPr lang="lv-LV" alt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trafaretus, lai tos varētu izmantot ilgāku laiku. Pastaigas laikā bērni mēģināja atrast dabas elementu, kas sākas ar attiecīgo burtu.</a:t>
            </a:r>
          </a:p>
          <a:p>
            <a:pPr marL="0" indent="0" algn="just">
              <a:buNone/>
            </a:pPr>
            <a:endParaRPr lang="lv-LV" alt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6615" y="3276261"/>
            <a:ext cx="4126119" cy="3026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26587"/>
            <a:ext cx="2952328" cy="4126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22" y="2726587"/>
            <a:ext cx="2955145" cy="41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6426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lv-LV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lv-LV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4518</TotalTime>
  <Words>1071</Words>
  <Application>Microsoft Office PowerPoint</Application>
  <PresentationFormat>On-screen Show (4:3)</PresentationFormat>
  <Paragraphs>106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Times New Roman</vt:lpstr>
      <vt:lpstr>Trebuchet MS</vt:lpstr>
      <vt:lpstr>template</vt:lpstr>
      <vt:lpstr>   Pieredzes apmaiņas pasākums Daugavpils pilsētas 27.pirmsskolas izglītības iestādē   "Lasītprasmes nozīme un tās veicināšana pirmsskolā" </vt:lpstr>
      <vt:lpstr>Lasītprasmes veicināšana brīvdabā</vt:lpstr>
      <vt:lpstr>PowerPoint Presentation</vt:lpstr>
      <vt:lpstr>PowerPoint Presentation</vt:lpstr>
      <vt:lpstr>PowerPoint Presentation</vt:lpstr>
      <vt:lpstr>«Dabas alfabēts»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Izmantoti informācijas avoti:</vt:lpstr>
      <vt:lpstr>PowerPoint Presentation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Lasītprasmes veicināšana</dc:title>
  <dc:creator>Julija Sivacova</dc:creator>
  <cp:lastModifiedBy>191119_14Pii</cp:lastModifiedBy>
  <cp:revision>396</cp:revision>
  <dcterms:created xsi:type="dcterms:W3CDTF">2025-02-07T09:23:03Z</dcterms:created>
  <dcterms:modified xsi:type="dcterms:W3CDTF">2025-04-10T12:09:17Z</dcterms:modified>
</cp:coreProperties>
</file>