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256" r:id="rId2"/>
    <p:sldId id="259" r:id="rId3"/>
    <p:sldId id="272" r:id="rId4"/>
    <p:sldId id="351" r:id="rId5"/>
    <p:sldId id="362" r:id="rId6"/>
    <p:sldId id="363" r:id="rId7"/>
    <p:sldId id="257" r:id="rId8"/>
    <p:sldId id="261" r:id="rId9"/>
    <p:sldId id="262" r:id="rId10"/>
    <p:sldId id="263" r:id="rId11"/>
    <p:sldId id="287" r:id="rId12"/>
    <p:sldId id="267" r:id="rId13"/>
    <p:sldId id="264" r:id="rId14"/>
    <p:sldId id="340" r:id="rId15"/>
    <p:sldId id="335" r:id="rId16"/>
    <p:sldId id="356" r:id="rId17"/>
    <p:sldId id="286" r:id="rId18"/>
    <p:sldId id="367" r:id="rId19"/>
    <p:sldId id="368" r:id="rId20"/>
    <p:sldId id="260" r:id="rId21"/>
    <p:sldId id="342" r:id="rId22"/>
    <p:sldId id="343" r:id="rId23"/>
    <p:sldId id="290" r:id="rId24"/>
    <p:sldId id="360" r:id="rId25"/>
    <p:sldId id="344" r:id="rId26"/>
    <p:sldId id="337" r:id="rId27"/>
    <p:sldId id="338" r:id="rId28"/>
    <p:sldId id="266" r:id="rId29"/>
    <p:sldId id="284" r:id="rId30"/>
    <p:sldId id="285" r:id="rId31"/>
    <p:sldId id="265" r:id="rId32"/>
    <p:sldId id="364" r:id="rId33"/>
    <p:sldId id="365" r:id="rId34"/>
    <p:sldId id="347" r:id="rId35"/>
    <p:sldId id="282" r:id="rId36"/>
    <p:sldId id="345" r:id="rId37"/>
    <p:sldId id="268" r:id="rId38"/>
    <p:sldId id="269" r:id="rId39"/>
    <p:sldId id="289" r:id="rId40"/>
    <p:sldId id="361" r:id="rId41"/>
    <p:sldId id="273" r:id="rId42"/>
    <p:sldId id="339" r:id="rId43"/>
    <p:sldId id="346" r:id="rId44"/>
    <p:sldId id="274" r:id="rId45"/>
    <p:sldId id="336" r:id="rId46"/>
    <p:sldId id="278" r:id="rId47"/>
    <p:sldId id="276" r:id="rId48"/>
    <p:sldId id="353" r:id="rId49"/>
    <p:sldId id="280" r:id="rId50"/>
    <p:sldId id="352" r:id="rId51"/>
    <p:sldId id="279" r:id="rId52"/>
    <p:sldId id="366" r:id="rId53"/>
    <p:sldId id="281" r:id="rId54"/>
    <p:sldId id="350" r:id="rId55"/>
    <p:sldId id="277" r:id="rId56"/>
    <p:sldId id="348" r:id="rId57"/>
    <p:sldId id="349" r:id="rId58"/>
    <p:sldId id="354" r:id="rId59"/>
    <p:sldId id="355" r:id="rId60"/>
    <p:sldId id="359" r:id="rId61"/>
  </p:sldIdLst>
  <p:sldSz cx="9144000" cy="6858000" type="screen4x3"/>
  <p:notesSz cx="6742113" cy="9875838"/>
  <p:defaultTextStyle>
    <a:defPPr>
      <a:defRPr lang="ru-RU"/>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1" userDrawn="1">
          <p15:clr>
            <a:srgbClr val="A4A3A4"/>
          </p15:clr>
        </p15:guide>
        <p15:guide id="2" pos="212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ja Sivacova" initials="JS" lastIdx="1" clrIdx="0">
    <p:extLst>
      <p:ext uri="{19B8F6BF-5375-455C-9EA6-DF929625EA0E}">
        <p15:presenceInfo xmlns:p15="http://schemas.microsoft.com/office/powerpoint/2012/main" userId="1ef2cdcbf670889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52" autoAdjust="0"/>
    <p:restoredTop sz="94660"/>
  </p:normalViewPr>
  <p:slideViewPr>
    <p:cSldViewPr>
      <p:cViewPr varScale="1">
        <p:scale>
          <a:sx n="87" d="100"/>
          <a:sy n="87" d="100"/>
        </p:scale>
        <p:origin x="1618" y="58"/>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1716" y="-108"/>
      </p:cViewPr>
      <p:guideLst>
        <p:guide orient="horz" pos="3111"/>
        <p:guide pos="212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2-21T15:52:03.818" idx="1">
    <p:pos x="10" y="10"/>
    <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2C6E28-6923-4633-92DB-2DA18DD2B9DA}"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lv-LV"/>
        </a:p>
      </dgm:t>
    </dgm:pt>
    <dgm:pt modelId="{09EC79F4-1EE7-4053-B082-62E2CBC8C2F9}">
      <dgm:prSet phldrT="[Teksts]"/>
      <dgm:spPr/>
      <dgm:t>
        <a:bodyPr/>
        <a:lstStyle/>
        <a:p>
          <a:r>
            <a:rPr lang="lv-LV" b="1" dirty="0"/>
            <a:t>Lasītprasmes veicināšana</a:t>
          </a:r>
        </a:p>
        <a:p>
          <a:r>
            <a:rPr lang="lv-LV" b="1" dirty="0"/>
            <a:t>brīvdabā</a:t>
          </a:r>
        </a:p>
      </dgm:t>
    </dgm:pt>
    <dgm:pt modelId="{AAAF95DA-F80F-442C-B192-F7603EA6CD2E}" type="parTrans" cxnId="{93BDB546-AD9E-4080-8DD7-B49A9D9C2D98}">
      <dgm:prSet/>
      <dgm:spPr/>
      <dgm:t>
        <a:bodyPr/>
        <a:lstStyle/>
        <a:p>
          <a:endParaRPr lang="lv-LV"/>
        </a:p>
      </dgm:t>
    </dgm:pt>
    <dgm:pt modelId="{A8A658F9-FC7B-4654-97C4-A3FD322E49DA}" type="sibTrans" cxnId="{93BDB546-AD9E-4080-8DD7-B49A9D9C2D98}">
      <dgm:prSet/>
      <dgm:spPr/>
      <dgm:t>
        <a:bodyPr/>
        <a:lstStyle/>
        <a:p>
          <a:endParaRPr lang="lv-LV"/>
        </a:p>
      </dgm:t>
    </dgm:pt>
    <dgm:pt modelId="{02AB3EF4-C252-4E47-B68A-B4A130D73607}">
      <dgm:prSet phldrT="[Teksts]"/>
      <dgm:spPr/>
      <dgm:t>
        <a:bodyPr/>
        <a:lstStyle/>
        <a:p>
          <a:r>
            <a:rPr lang="lv-LV" b="1" dirty="0" err="1"/>
            <a:t>Lasītprieka</a:t>
          </a:r>
          <a:r>
            <a:rPr lang="lv-LV" b="1" dirty="0"/>
            <a:t> veicināšanas vide</a:t>
          </a:r>
        </a:p>
      </dgm:t>
    </dgm:pt>
    <dgm:pt modelId="{DA888511-8CB3-439A-AE92-C446DE14BC7E}" type="parTrans" cxnId="{1BDCE873-5D67-4D90-8C0F-7542FA899585}">
      <dgm:prSet/>
      <dgm:spPr/>
      <dgm:t>
        <a:bodyPr/>
        <a:lstStyle/>
        <a:p>
          <a:endParaRPr lang="lv-LV"/>
        </a:p>
      </dgm:t>
    </dgm:pt>
    <dgm:pt modelId="{6F44B1D6-48C2-411E-8BBA-57E005F27F1C}" type="sibTrans" cxnId="{1BDCE873-5D67-4D90-8C0F-7542FA899585}">
      <dgm:prSet/>
      <dgm:spPr/>
      <dgm:t>
        <a:bodyPr/>
        <a:lstStyle/>
        <a:p>
          <a:endParaRPr lang="lv-LV"/>
        </a:p>
      </dgm:t>
    </dgm:pt>
    <dgm:pt modelId="{2451101E-1998-4263-BE8B-A1A42BBA58D3}">
      <dgm:prSet phldrT="[Teksts]"/>
      <dgm:spPr/>
      <dgm:t>
        <a:bodyPr/>
        <a:lstStyle/>
        <a:p>
          <a:r>
            <a:rPr lang="lv-LV" b="1" dirty="0"/>
            <a:t>STEAM aktivitātes lasītprasmes veicināšanai </a:t>
          </a:r>
        </a:p>
      </dgm:t>
    </dgm:pt>
    <dgm:pt modelId="{0BDC803B-7963-410F-880E-A6ED69DED1F3}" type="parTrans" cxnId="{4691C975-AC0B-471C-A5F0-8CCADF60F1BC}">
      <dgm:prSet/>
      <dgm:spPr/>
      <dgm:t>
        <a:bodyPr/>
        <a:lstStyle/>
        <a:p>
          <a:endParaRPr lang="lv-LV"/>
        </a:p>
      </dgm:t>
    </dgm:pt>
    <dgm:pt modelId="{180D88BC-CEE6-4C62-AABA-F6A3897B2776}" type="sibTrans" cxnId="{4691C975-AC0B-471C-A5F0-8CCADF60F1BC}">
      <dgm:prSet/>
      <dgm:spPr/>
      <dgm:t>
        <a:bodyPr/>
        <a:lstStyle/>
        <a:p>
          <a:endParaRPr lang="lv-LV"/>
        </a:p>
      </dgm:t>
    </dgm:pt>
    <dgm:pt modelId="{36DCC87F-C9C6-44E4-AA79-D2A14ED0D122}">
      <dgm:prSet phldrT="[Teksts]"/>
      <dgm:spPr/>
      <dgm:t>
        <a:bodyPr/>
        <a:lstStyle/>
        <a:p>
          <a:r>
            <a:rPr lang="lv-LV" b="1" dirty="0" err="1"/>
            <a:t>Lasītprieka</a:t>
          </a:r>
          <a:r>
            <a:rPr lang="lv-LV" b="1" dirty="0"/>
            <a:t> sekmēšana sadarbībā ar vecākiem</a:t>
          </a:r>
        </a:p>
      </dgm:t>
    </dgm:pt>
    <dgm:pt modelId="{E30C3207-9B2F-44AC-8A33-88D2B0676B5E}" type="parTrans" cxnId="{F2C53E58-19AB-4597-B00C-FA457716A467}">
      <dgm:prSet/>
      <dgm:spPr/>
      <dgm:t>
        <a:bodyPr/>
        <a:lstStyle/>
        <a:p>
          <a:endParaRPr lang="lv-LV"/>
        </a:p>
      </dgm:t>
    </dgm:pt>
    <dgm:pt modelId="{60ED3949-B428-4D02-A741-B040DE6C8AA0}" type="sibTrans" cxnId="{F2C53E58-19AB-4597-B00C-FA457716A467}">
      <dgm:prSet/>
      <dgm:spPr/>
      <dgm:t>
        <a:bodyPr/>
        <a:lstStyle/>
        <a:p>
          <a:endParaRPr lang="lv-LV"/>
        </a:p>
      </dgm:t>
    </dgm:pt>
    <dgm:pt modelId="{30CF6666-344C-464F-A5E1-C643349E5E51}">
      <dgm:prSet/>
      <dgm:spPr/>
      <dgm:t>
        <a:bodyPr/>
        <a:lstStyle/>
        <a:p>
          <a:r>
            <a:rPr lang="lv-LV" b="1" dirty="0"/>
            <a:t>Lasītprasmes veicināšana izmantojot digitālās tehnoloģijas</a:t>
          </a:r>
        </a:p>
      </dgm:t>
    </dgm:pt>
    <dgm:pt modelId="{49A251F5-A2D3-4F04-BB7E-4B8AF2B014B9}" type="parTrans" cxnId="{1B99FA9B-42A8-4471-9ADC-234A489CED1D}">
      <dgm:prSet/>
      <dgm:spPr/>
      <dgm:t>
        <a:bodyPr/>
        <a:lstStyle/>
        <a:p>
          <a:endParaRPr lang="lv-LV"/>
        </a:p>
      </dgm:t>
    </dgm:pt>
    <dgm:pt modelId="{77E9A058-8994-4405-A882-6162F66BC6A1}" type="sibTrans" cxnId="{1B99FA9B-42A8-4471-9ADC-234A489CED1D}">
      <dgm:prSet/>
      <dgm:spPr/>
      <dgm:t>
        <a:bodyPr/>
        <a:lstStyle/>
        <a:p>
          <a:endParaRPr lang="lv-LV"/>
        </a:p>
      </dgm:t>
    </dgm:pt>
    <dgm:pt modelId="{18B54FED-41DD-4898-BDE2-7B7624A760EB}" type="pres">
      <dgm:prSet presAssocID="{3B2C6E28-6923-4633-92DB-2DA18DD2B9DA}" presName="diagram" presStyleCnt="0">
        <dgm:presLayoutVars>
          <dgm:dir/>
          <dgm:resizeHandles val="exact"/>
        </dgm:presLayoutVars>
      </dgm:prSet>
      <dgm:spPr/>
      <dgm:t>
        <a:bodyPr/>
        <a:lstStyle/>
        <a:p>
          <a:endParaRPr lang="en-US"/>
        </a:p>
      </dgm:t>
    </dgm:pt>
    <dgm:pt modelId="{7D5D8ED4-B0EE-4183-B08A-23500FF1B16C}" type="pres">
      <dgm:prSet presAssocID="{09EC79F4-1EE7-4053-B082-62E2CBC8C2F9}" presName="node" presStyleLbl="node1" presStyleIdx="0" presStyleCnt="5" custLinFactX="11235" custLinFactNeighborX="100000" custLinFactNeighborY="6243">
        <dgm:presLayoutVars>
          <dgm:bulletEnabled val="1"/>
        </dgm:presLayoutVars>
      </dgm:prSet>
      <dgm:spPr/>
      <dgm:t>
        <a:bodyPr/>
        <a:lstStyle/>
        <a:p>
          <a:endParaRPr lang="en-US"/>
        </a:p>
      </dgm:t>
    </dgm:pt>
    <dgm:pt modelId="{80D37007-A740-41B1-B326-B4D00045B8E6}" type="pres">
      <dgm:prSet presAssocID="{A8A658F9-FC7B-4654-97C4-A3FD322E49DA}" presName="sibTrans" presStyleCnt="0"/>
      <dgm:spPr/>
    </dgm:pt>
    <dgm:pt modelId="{BE608CC2-4EDC-44C3-A798-1A4AA8FE8CB1}" type="pres">
      <dgm:prSet presAssocID="{02AB3EF4-C252-4E47-B68A-B4A130D73607}" presName="node" presStyleLbl="node1" presStyleIdx="1" presStyleCnt="5" custLinFactX="-10990" custLinFactNeighborX="-100000" custLinFactNeighborY="3751">
        <dgm:presLayoutVars>
          <dgm:bulletEnabled val="1"/>
        </dgm:presLayoutVars>
      </dgm:prSet>
      <dgm:spPr/>
      <dgm:t>
        <a:bodyPr/>
        <a:lstStyle/>
        <a:p>
          <a:endParaRPr lang="en-US"/>
        </a:p>
      </dgm:t>
    </dgm:pt>
    <dgm:pt modelId="{EB121FB6-9021-45FB-9402-AC1C97C10DA2}" type="pres">
      <dgm:prSet presAssocID="{6F44B1D6-48C2-411E-8BBA-57E005F27F1C}" presName="sibTrans" presStyleCnt="0"/>
      <dgm:spPr/>
    </dgm:pt>
    <dgm:pt modelId="{0CB1484B-8D23-4A57-8E64-1E6E9DC4AAB5}" type="pres">
      <dgm:prSet presAssocID="{2451101E-1998-4263-BE8B-A1A42BBA58D3}" presName="node" presStyleLbl="node1" presStyleIdx="2" presStyleCnt="5" custLinFactNeighborX="-1333" custLinFactNeighborY="6111">
        <dgm:presLayoutVars>
          <dgm:bulletEnabled val="1"/>
        </dgm:presLayoutVars>
      </dgm:prSet>
      <dgm:spPr/>
      <dgm:t>
        <a:bodyPr/>
        <a:lstStyle/>
        <a:p>
          <a:endParaRPr lang="en-US"/>
        </a:p>
      </dgm:t>
    </dgm:pt>
    <dgm:pt modelId="{5F1EB24E-A92E-4A75-9592-47BA58AE7810}" type="pres">
      <dgm:prSet presAssocID="{180D88BC-CEE6-4C62-AABA-F6A3897B2776}" presName="sibTrans" presStyleCnt="0"/>
      <dgm:spPr/>
    </dgm:pt>
    <dgm:pt modelId="{6DDD29A2-DFAB-421A-A159-2FFC522EAADD}" type="pres">
      <dgm:prSet presAssocID="{36DCC87F-C9C6-44E4-AA79-D2A14ED0D122}" presName="node" presStyleLbl="node1" presStyleIdx="3" presStyleCnt="5">
        <dgm:presLayoutVars>
          <dgm:bulletEnabled val="1"/>
        </dgm:presLayoutVars>
      </dgm:prSet>
      <dgm:spPr/>
      <dgm:t>
        <a:bodyPr/>
        <a:lstStyle/>
        <a:p>
          <a:endParaRPr lang="en-US"/>
        </a:p>
      </dgm:t>
    </dgm:pt>
    <dgm:pt modelId="{771BE8A1-8F88-4EEE-9EB4-CE21CC7051D6}" type="pres">
      <dgm:prSet presAssocID="{60ED3949-B428-4D02-A741-B040DE6C8AA0}" presName="sibTrans" presStyleCnt="0"/>
      <dgm:spPr/>
    </dgm:pt>
    <dgm:pt modelId="{456F2B33-1E17-4A3C-A747-D286D5B2D6E3}" type="pres">
      <dgm:prSet presAssocID="{30CF6666-344C-464F-A5E1-C643349E5E51}" presName="node" presStyleLbl="node1" presStyleIdx="4" presStyleCnt="5">
        <dgm:presLayoutVars>
          <dgm:bulletEnabled val="1"/>
        </dgm:presLayoutVars>
      </dgm:prSet>
      <dgm:spPr/>
      <dgm:t>
        <a:bodyPr/>
        <a:lstStyle/>
        <a:p>
          <a:endParaRPr lang="en-US"/>
        </a:p>
      </dgm:t>
    </dgm:pt>
  </dgm:ptLst>
  <dgm:cxnLst>
    <dgm:cxn modelId="{C1C58755-FE97-4B3E-8850-872F149C5A08}" type="presOf" srcId="{36DCC87F-C9C6-44E4-AA79-D2A14ED0D122}" destId="{6DDD29A2-DFAB-421A-A159-2FFC522EAADD}" srcOrd="0" destOrd="0" presId="urn:microsoft.com/office/officeart/2005/8/layout/default"/>
    <dgm:cxn modelId="{1B99FA9B-42A8-4471-9ADC-234A489CED1D}" srcId="{3B2C6E28-6923-4633-92DB-2DA18DD2B9DA}" destId="{30CF6666-344C-464F-A5E1-C643349E5E51}" srcOrd="4" destOrd="0" parTransId="{49A251F5-A2D3-4F04-BB7E-4B8AF2B014B9}" sibTransId="{77E9A058-8994-4405-A882-6162F66BC6A1}"/>
    <dgm:cxn modelId="{2969BF82-413F-45E5-922E-6DE2E35860CA}" type="presOf" srcId="{30CF6666-344C-464F-A5E1-C643349E5E51}" destId="{456F2B33-1E17-4A3C-A747-D286D5B2D6E3}" srcOrd="0" destOrd="0" presId="urn:microsoft.com/office/officeart/2005/8/layout/default"/>
    <dgm:cxn modelId="{1BDCE873-5D67-4D90-8C0F-7542FA899585}" srcId="{3B2C6E28-6923-4633-92DB-2DA18DD2B9DA}" destId="{02AB3EF4-C252-4E47-B68A-B4A130D73607}" srcOrd="1" destOrd="0" parTransId="{DA888511-8CB3-439A-AE92-C446DE14BC7E}" sibTransId="{6F44B1D6-48C2-411E-8BBA-57E005F27F1C}"/>
    <dgm:cxn modelId="{8F56F05E-E393-458D-86DF-06C6BBB942BA}" type="presOf" srcId="{3B2C6E28-6923-4633-92DB-2DA18DD2B9DA}" destId="{18B54FED-41DD-4898-BDE2-7B7624A760EB}" srcOrd="0" destOrd="0" presId="urn:microsoft.com/office/officeart/2005/8/layout/default"/>
    <dgm:cxn modelId="{93BDB546-AD9E-4080-8DD7-B49A9D9C2D98}" srcId="{3B2C6E28-6923-4633-92DB-2DA18DD2B9DA}" destId="{09EC79F4-1EE7-4053-B082-62E2CBC8C2F9}" srcOrd="0" destOrd="0" parTransId="{AAAF95DA-F80F-442C-B192-F7603EA6CD2E}" sibTransId="{A8A658F9-FC7B-4654-97C4-A3FD322E49DA}"/>
    <dgm:cxn modelId="{F2C53E58-19AB-4597-B00C-FA457716A467}" srcId="{3B2C6E28-6923-4633-92DB-2DA18DD2B9DA}" destId="{36DCC87F-C9C6-44E4-AA79-D2A14ED0D122}" srcOrd="3" destOrd="0" parTransId="{E30C3207-9B2F-44AC-8A33-88D2B0676B5E}" sibTransId="{60ED3949-B428-4D02-A741-B040DE6C8AA0}"/>
    <dgm:cxn modelId="{5DF94B09-0104-4F7F-A48C-D678528BD8A4}" type="presOf" srcId="{2451101E-1998-4263-BE8B-A1A42BBA58D3}" destId="{0CB1484B-8D23-4A57-8E64-1E6E9DC4AAB5}" srcOrd="0" destOrd="0" presId="urn:microsoft.com/office/officeart/2005/8/layout/default"/>
    <dgm:cxn modelId="{80AE1B6E-60D6-48AE-98C3-4E94FEDFB862}" type="presOf" srcId="{02AB3EF4-C252-4E47-B68A-B4A130D73607}" destId="{BE608CC2-4EDC-44C3-A798-1A4AA8FE8CB1}" srcOrd="0" destOrd="0" presId="urn:microsoft.com/office/officeart/2005/8/layout/default"/>
    <dgm:cxn modelId="{4691C975-AC0B-471C-A5F0-8CCADF60F1BC}" srcId="{3B2C6E28-6923-4633-92DB-2DA18DD2B9DA}" destId="{2451101E-1998-4263-BE8B-A1A42BBA58D3}" srcOrd="2" destOrd="0" parTransId="{0BDC803B-7963-410F-880E-A6ED69DED1F3}" sibTransId="{180D88BC-CEE6-4C62-AABA-F6A3897B2776}"/>
    <dgm:cxn modelId="{C3AF111E-EAFA-4343-AAD3-0A2D3EE00623}" type="presOf" srcId="{09EC79F4-1EE7-4053-B082-62E2CBC8C2F9}" destId="{7D5D8ED4-B0EE-4183-B08A-23500FF1B16C}" srcOrd="0" destOrd="0" presId="urn:microsoft.com/office/officeart/2005/8/layout/default"/>
    <dgm:cxn modelId="{8D1C3E3F-EF2E-4D84-93F0-6CD7F212E0AC}" type="presParOf" srcId="{18B54FED-41DD-4898-BDE2-7B7624A760EB}" destId="{7D5D8ED4-B0EE-4183-B08A-23500FF1B16C}" srcOrd="0" destOrd="0" presId="urn:microsoft.com/office/officeart/2005/8/layout/default"/>
    <dgm:cxn modelId="{E35C02BD-55E5-4519-BF4B-7BF6495D98E0}" type="presParOf" srcId="{18B54FED-41DD-4898-BDE2-7B7624A760EB}" destId="{80D37007-A740-41B1-B326-B4D00045B8E6}" srcOrd="1" destOrd="0" presId="urn:microsoft.com/office/officeart/2005/8/layout/default"/>
    <dgm:cxn modelId="{55BF9DE0-CA6B-463F-956B-80C8CF64C0C3}" type="presParOf" srcId="{18B54FED-41DD-4898-BDE2-7B7624A760EB}" destId="{BE608CC2-4EDC-44C3-A798-1A4AA8FE8CB1}" srcOrd="2" destOrd="0" presId="urn:microsoft.com/office/officeart/2005/8/layout/default"/>
    <dgm:cxn modelId="{03924EBB-7538-4884-B41F-FB17FCCAB380}" type="presParOf" srcId="{18B54FED-41DD-4898-BDE2-7B7624A760EB}" destId="{EB121FB6-9021-45FB-9402-AC1C97C10DA2}" srcOrd="3" destOrd="0" presId="urn:microsoft.com/office/officeart/2005/8/layout/default"/>
    <dgm:cxn modelId="{C89C5937-7548-4BB7-A7F2-9A73A27630FA}" type="presParOf" srcId="{18B54FED-41DD-4898-BDE2-7B7624A760EB}" destId="{0CB1484B-8D23-4A57-8E64-1E6E9DC4AAB5}" srcOrd="4" destOrd="0" presId="urn:microsoft.com/office/officeart/2005/8/layout/default"/>
    <dgm:cxn modelId="{BBFA3C7D-0892-436B-BF8E-284932D926DA}" type="presParOf" srcId="{18B54FED-41DD-4898-BDE2-7B7624A760EB}" destId="{5F1EB24E-A92E-4A75-9592-47BA58AE7810}" srcOrd="5" destOrd="0" presId="urn:microsoft.com/office/officeart/2005/8/layout/default"/>
    <dgm:cxn modelId="{2CE4858B-FD4B-4746-BE7B-5E8B65061B89}" type="presParOf" srcId="{18B54FED-41DD-4898-BDE2-7B7624A760EB}" destId="{6DDD29A2-DFAB-421A-A159-2FFC522EAADD}" srcOrd="6" destOrd="0" presId="urn:microsoft.com/office/officeart/2005/8/layout/default"/>
    <dgm:cxn modelId="{EBE87046-3E17-4E1A-BEFB-1E5A61598F6C}" type="presParOf" srcId="{18B54FED-41DD-4898-BDE2-7B7624A760EB}" destId="{771BE8A1-8F88-4EEE-9EB4-CE21CC7051D6}" srcOrd="7" destOrd="0" presId="urn:microsoft.com/office/officeart/2005/8/layout/default"/>
    <dgm:cxn modelId="{CEB3A0E2-4D04-4B3F-840B-E85A491AA8DA}" type="presParOf" srcId="{18B54FED-41DD-4898-BDE2-7B7624A760EB}" destId="{456F2B33-1E17-4A3C-A747-D286D5B2D6E3}"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8A9614-5C1D-4433-B279-EAC40DB18FF6}"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lv-LV"/>
        </a:p>
      </dgm:t>
    </dgm:pt>
    <dgm:pt modelId="{D1F01E85-259B-40D2-9097-F6FC5850604D}">
      <dgm:prSet phldrT="[Teksts]"/>
      <dgm:spPr/>
      <dgm:t>
        <a:bodyPr/>
        <a:lstStyle/>
        <a:p>
          <a:r>
            <a:rPr lang="lv-LV" dirty="0"/>
            <a:t>FIZISKĀ VIDE</a:t>
          </a:r>
        </a:p>
      </dgm:t>
    </dgm:pt>
    <dgm:pt modelId="{115DA422-FB06-4406-98CF-F367279CE3D8}" type="parTrans" cxnId="{D0B6DCA6-33E5-4616-9944-5F0CB3A67A8E}">
      <dgm:prSet/>
      <dgm:spPr/>
      <dgm:t>
        <a:bodyPr/>
        <a:lstStyle/>
        <a:p>
          <a:endParaRPr lang="lv-LV"/>
        </a:p>
      </dgm:t>
    </dgm:pt>
    <dgm:pt modelId="{43E75659-2615-4B14-9870-992543AD05CB}" type="sibTrans" cxnId="{D0B6DCA6-33E5-4616-9944-5F0CB3A67A8E}">
      <dgm:prSet/>
      <dgm:spPr/>
      <dgm:t>
        <a:bodyPr/>
        <a:lstStyle/>
        <a:p>
          <a:endParaRPr lang="lv-LV"/>
        </a:p>
      </dgm:t>
    </dgm:pt>
    <dgm:pt modelId="{549A0967-C081-4626-899A-07F5F3C002B6}">
      <dgm:prSet phldrT="[Teksts]"/>
      <dgm:spPr/>
      <dgm:t>
        <a:bodyPr/>
        <a:lstStyle/>
        <a:p>
          <a:r>
            <a:rPr lang="lv-LV" dirty="0"/>
            <a:t>SOCIĀLĀ VIDE</a:t>
          </a:r>
        </a:p>
      </dgm:t>
    </dgm:pt>
    <dgm:pt modelId="{C20C0A83-71D9-4FDA-B441-DB7B34206E5D}" type="parTrans" cxnId="{37AB3311-5F22-46A6-98D8-4E0A69B8D385}">
      <dgm:prSet/>
      <dgm:spPr/>
      <dgm:t>
        <a:bodyPr/>
        <a:lstStyle/>
        <a:p>
          <a:endParaRPr lang="lv-LV"/>
        </a:p>
      </dgm:t>
    </dgm:pt>
    <dgm:pt modelId="{61893C81-B63A-4033-B717-A1255FC7D182}" type="sibTrans" cxnId="{37AB3311-5F22-46A6-98D8-4E0A69B8D385}">
      <dgm:prSet/>
      <dgm:spPr/>
      <dgm:t>
        <a:bodyPr/>
        <a:lstStyle/>
        <a:p>
          <a:endParaRPr lang="lv-LV"/>
        </a:p>
      </dgm:t>
    </dgm:pt>
    <dgm:pt modelId="{4FE8D413-FA05-4C45-9221-1D793CF94701}">
      <dgm:prSet phldrT="[Teksts]"/>
      <dgm:spPr/>
      <dgm:t>
        <a:bodyPr/>
        <a:lstStyle/>
        <a:p>
          <a:r>
            <a:rPr lang="lv-LV" dirty="0"/>
            <a:t>DIGITĀLĀS IESPĒJAS</a:t>
          </a:r>
        </a:p>
      </dgm:t>
    </dgm:pt>
    <dgm:pt modelId="{BCE651CB-5574-4022-8A36-2C3C841606BF}" type="parTrans" cxnId="{9BD36375-B2B1-4983-BBA9-C7864A5089AF}">
      <dgm:prSet/>
      <dgm:spPr/>
      <dgm:t>
        <a:bodyPr/>
        <a:lstStyle/>
        <a:p>
          <a:endParaRPr lang="lv-LV"/>
        </a:p>
      </dgm:t>
    </dgm:pt>
    <dgm:pt modelId="{3FD4DFFB-71EE-4876-B776-C4CCF07C7383}" type="sibTrans" cxnId="{9BD36375-B2B1-4983-BBA9-C7864A5089AF}">
      <dgm:prSet/>
      <dgm:spPr/>
      <dgm:t>
        <a:bodyPr/>
        <a:lstStyle/>
        <a:p>
          <a:endParaRPr lang="lv-LV"/>
        </a:p>
      </dgm:t>
    </dgm:pt>
    <dgm:pt modelId="{D49A7354-D1A4-4321-BAA0-30C722C60180}">
      <dgm:prSet phldrT="[Teksts]"/>
      <dgm:spPr/>
      <dgm:t>
        <a:bodyPr/>
        <a:lstStyle/>
        <a:p>
          <a:r>
            <a:rPr lang="lv-LV" dirty="0"/>
            <a:t>MOTIVĒJOŠĀS AKTIVITĀTES</a:t>
          </a:r>
        </a:p>
      </dgm:t>
    </dgm:pt>
    <dgm:pt modelId="{3DD48BFC-D212-4A79-BF87-E677BBC3F952}" type="parTrans" cxnId="{73F8F455-3A4A-433C-A0D9-9349ECF8CA88}">
      <dgm:prSet/>
      <dgm:spPr/>
      <dgm:t>
        <a:bodyPr/>
        <a:lstStyle/>
        <a:p>
          <a:endParaRPr lang="lv-LV"/>
        </a:p>
      </dgm:t>
    </dgm:pt>
    <dgm:pt modelId="{428C07A2-BBD2-494B-B294-FBA40AAB923E}" type="sibTrans" cxnId="{73F8F455-3A4A-433C-A0D9-9349ECF8CA88}">
      <dgm:prSet/>
      <dgm:spPr/>
      <dgm:t>
        <a:bodyPr/>
        <a:lstStyle/>
        <a:p>
          <a:endParaRPr lang="lv-LV"/>
        </a:p>
      </dgm:t>
    </dgm:pt>
    <dgm:pt modelId="{28AE8902-9DA7-44DD-9719-E086B23515A7}" type="pres">
      <dgm:prSet presAssocID="{E98A9614-5C1D-4433-B279-EAC40DB18FF6}" presName="diagram" presStyleCnt="0">
        <dgm:presLayoutVars>
          <dgm:dir/>
          <dgm:resizeHandles val="exact"/>
        </dgm:presLayoutVars>
      </dgm:prSet>
      <dgm:spPr/>
      <dgm:t>
        <a:bodyPr/>
        <a:lstStyle/>
        <a:p>
          <a:endParaRPr lang="en-US"/>
        </a:p>
      </dgm:t>
    </dgm:pt>
    <dgm:pt modelId="{9F944509-56F2-40B2-ADF3-7482B9ADC081}" type="pres">
      <dgm:prSet presAssocID="{D1F01E85-259B-40D2-9097-F6FC5850604D}" presName="node" presStyleLbl="node1" presStyleIdx="0" presStyleCnt="4">
        <dgm:presLayoutVars>
          <dgm:bulletEnabled val="1"/>
        </dgm:presLayoutVars>
      </dgm:prSet>
      <dgm:spPr/>
      <dgm:t>
        <a:bodyPr/>
        <a:lstStyle/>
        <a:p>
          <a:endParaRPr lang="en-US"/>
        </a:p>
      </dgm:t>
    </dgm:pt>
    <dgm:pt modelId="{C1E48CFF-6DF7-412F-9A4A-53FED6F146D3}" type="pres">
      <dgm:prSet presAssocID="{43E75659-2615-4B14-9870-992543AD05CB}" presName="sibTrans" presStyleCnt="0"/>
      <dgm:spPr/>
    </dgm:pt>
    <dgm:pt modelId="{5ACE1642-1880-4593-890E-3E7E07017A6B}" type="pres">
      <dgm:prSet presAssocID="{549A0967-C081-4626-899A-07F5F3C002B6}" presName="node" presStyleLbl="node1" presStyleIdx="1" presStyleCnt="4">
        <dgm:presLayoutVars>
          <dgm:bulletEnabled val="1"/>
        </dgm:presLayoutVars>
      </dgm:prSet>
      <dgm:spPr/>
      <dgm:t>
        <a:bodyPr/>
        <a:lstStyle/>
        <a:p>
          <a:endParaRPr lang="en-US"/>
        </a:p>
      </dgm:t>
    </dgm:pt>
    <dgm:pt modelId="{10BD637C-5D0C-4B76-BCE7-C65F4A95BEB2}" type="pres">
      <dgm:prSet presAssocID="{61893C81-B63A-4033-B717-A1255FC7D182}" presName="sibTrans" presStyleCnt="0"/>
      <dgm:spPr/>
    </dgm:pt>
    <dgm:pt modelId="{B22CB6D1-5AF5-43B5-96CA-97C23951C7D4}" type="pres">
      <dgm:prSet presAssocID="{4FE8D413-FA05-4C45-9221-1D793CF94701}" presName="node" presStyleLbl="node1" presStyleIdx="2" presStyleCnt="4">
        <dgm:presLayoutVars>
          <dgm:bulletEnabled val="1"/>
        </dgm:presLayoutVars>
      </dgm:prSet>
      <dgm:spPr/>
      <dgm:t>
        <a:bodyPr/>
        <a:lstStyle/>
        <a:p>
          <a:endParaRPr lang="en-US"/>
        </a:p>
      </dgm:t>
    </dgm:pt>
    <dgm:pt modelId="{52E72142-D8CE-4716-886E-C5107A5413DE}" type="pres">
      <dgm:prSet presAssocID="{3FD4DFFB-71EE-4876-B776-C4CCF07C7383}" presName="sibTrans" presStyleCnt="0"/>
      <dgm:spPr/>
    </dgm:pt>
    <dgm:pt modelId="{F91D59AD-9E2F-404A-8885-68784B986D0B}" type="pres">
      <dgm:prSet presAssocID="{D49A7354-D1A4-4321-BAA0-30C722C60180}" presName="node" presStyleLbl="node1" presStyleIdx="3" presStyleCnt="4">
        <dgm:presLayoutVars>
          <dgm:bulletEnabled val="1"/>
        </dgm:presLayoutVars>
      </dgm:prSet>
      <dgm:spPr/>
      <dgm:t>
        <a:bodyPr/>
        <a:lstStyle/>
        <a:p>
          <a:endParaRPr lang="en-US"/>
        </a:p>
      </dgm:t>
    </dgm:pt>
  </dgm:ptLst>
  <dgm:cxnLst>
    <dgm:cxn modelId="{81FC388E-E2E2-4A29-A356-9001323A108D}" type="presOf" srcId="{D49A7354-D1A4-4321-BAA0-30C722C60180}" destId="{F91D59AD-9E2F-404A-8885-68784B986D0B}" srcOrd="0" destOrd="0" presId="urn:microsoft.com/office/officeart/2005/8/layout/default"/>
    <dgm:cxn modelId="{73F8F455-3A4A-433C-A0D9-9349ECF8CA88}" srcId="{E98A9614-5C1D-4433-B279-EAC40DB18FF6}" destId="{D49A7354-D1A4-4321-BAA0-30C722C60180}" srcOrd="3" destOrd="0" parTransId="{3DD48BFC-D212-4A79-BF87-E677BBC3F952}" sibTransId="{428C07A2-BBD2-494B-B294-FBA40AAB923E}"/>
    <dgm:cxn modelId="{37AB3311-5F22-46A6-98D8-4E0A69B8D385}" srcId="{E98A9614-5C1D-4433-B279-EAC40DB18FF6}" destId="{549A0967-C081-4626-899A-07F5F3C002B6}" srcOrd="1" destOrd="0" parTransId="{C20C0A83-71D9-4FDA-B441-DB7B34206E5D}" sibTransId="{61893C81-B63A-4033-B717-A1255FC7D182}"/>
    <dgm:cxn modelId="{F5210161-EC2F-4F3D-9FED-49B62707E078}" type="presOf" srcId="{4FE8D413-FA05-4C45-9221-1D793CF94701}" destId="{B22CB6D1-5AF5-43B5-96CA-97C23951C7D4}" srcOrd="0" destOrd="0" presId="urn:microsoft.com/office/officeart/2005/8/layout/default"/>
    <dgm:cxn modelId="{060D55C5-AAD0-44FE-99B8-4EC882D174B1}" type="presOf" srcId="{549A0967-C081-4626-899A-07F5F3C002B6}" destId="{5ACE1642-1880-4593-890E-3E7E07017A6B}" srcOrd="0" destOrd="0" presId="urn:microsoft.com/office/officeart/2005/8/layout/default"/>
    <dgm:cxn modelId="{D0B6DCA6-33E5-4616-9944-5F0CB3A67A8E}" srcId="{E98A9614-5C1D-4433-B279-EAC40DB18FF6}" destId="{D1F01E85-259B-40D2-9097-F6FC5850604D}" srcOrd="0" destOrd="0" parTransId="{115DA422-FB06-4406-98CF-F367279CE3D8}" sibTransId="{43E75659-2615-4B14-9870-992543AD05CB}"/>
    <dgm:cxn modelId="{27036D7E-18E4-4612-8ED5-204DA073F1BB}" type="presOf" srcId="{E98A9614-5C1D-4433-B279-EAC40DB18FF6}" destId="{28AE8902-9DA7-44DD-9719-E086B23515A7}" srcOrd="0" destOrd="0" presId="urn:microsoft.com/office/officeart/2005/8/layout/default"/>
    <dgm:cxn modelId="{6C64C21F-324D-415D-9520-C5FD1320E180}" type="presOf" srcId="{D1F01E85-259B-40D2-9097-F6FC5850604D}" destId="{9F944509-56F2-40B2-ADF3-7482B9ADC081}" srcOrd="0" destOrd="0" presId="urn:microsoft.com/office/officeart/2005/8/layout/default"/>
    <dgm:cxn modelId="{9BD36375-B2B1-4983-BBA9-C7864A5089AF}" srcId="{E98A9614-5C1D-4433-B279-EAC40DB18FF6}" destId="{4FE8D413-FA05-4C45-9221-1D793CF94701}" srcOrd="2" destOrd="0" parTransId="{BCE651CB-5574-4022-8A36-2C3C841606BF}" sibTransId="{3FD4DFFB-71EE-4876-B776-C4CCF07C7383}"/>
    <dgm:cxn modelId="{9F4DDACF-25D4-4B0F-A8EC-3BB71A5945C8}" type="presParOf" srcId="{28AE8902-9DA7-44DD-9719-E086B23515A7}" destId="{9F944509-56F2-40B2-ADF3-7482B9ADC081}" srcOrd="0" destOrd="0" presId="urn:microsoft.com/office/officeart/2005/8/layout/default"/>
    <dgm:cxn modelId="{4075BCE9-9FC0-4C13-BA68-E82DCFA6CCBC}" type="presParOf" srcId="{28AE8902-9DA7-44DD-9719-E086B23515A7}" destId="{C1E48CFF-6DF7-412F-9A4A-53FED6F146D3}" srcOrd="1" destOrd="0" presId="urn:microsoft.com/office/officeart/2005/8/layout/default"/>
    <dgm:cxn modelId="{4357F858-DDC9-4F46-B8A9-53081E3B7938}" type="presParOf" srcId="{28AE8902-9DA7-44DD-9719-E086B23515A7}" destId="{5ACE1642-1880-4593-890E-3E7E07017A6B}" srcOrd="2" destOrd="0" presId="urn:microsoft.com/office/officeart/2005/8/layout/default"/>
    <dgm:cxn modelId="{56FE1081-72AB-44C2-BBCD-CBB06F3A59AF}" type="presParOf" srcId="{28AE8902-9DA7-44DD-9719-E086B23515A7}" destId="{10BD637C-5D0C-4B76-BCE7-C65F4A95BEB2}" srcOrd="3" destOrd="0" presId="urn:microsoft.com/office/officeart/2005/8/layout/default"/>
    <dgm:cxn modelId="{E2A9786F-FF6A-44B5-8427-CA51CCD0C771}" type="presParOf" srcId="{28AE8902-9DA7-44DD-9719-E086B23515A7}" destId="{B22CB6D1-5AF5-43B5-96CA-97C23951C7D4}" srcOrd="4" destOrd="0" presId="urn:microsoft.com/office/officeart/2005/8/layout/default"/>
    <dgm:cxn modelId="{CD82F059-5BB2-4B72-A84A-E26AEC163044}" type="presParOf" srcId="{28AE8902-9DA7-44DD-9719-E086B23515A7}" destId="{52E72142-D8CE-4716-886E-C5107A5413DE}" srcOrd="5" destOrd="0" presId="urn:microsoft.com/office/officeart/2005/8/layout/default"/>
    <dgm:cxn modelId="{55682484-D029-4CA3-A53B-3FC339A1BB22}" type="presParOf" srcId="{28AE8902-9DA7-44DD-9719-E086B23515A7}" destId="{F91D59AD-9E2F-404A-8885-68784B986D0B}"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D8ED4-B0EE-4183-B08A-23500FF1B16C}">
      <dsp:nvSpPr>
        <dsp:cNvPr id="0" name=""/>
        <dsp:cNvSpPr/>
      </dsp:nvSpPr>
      <dsp:spPr>
        <a:xfrm>
          <a:off x="3003678" y="1010248"/>
          <a:ext cx="2700300" cy="1620180"/>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lv-LV" sz="2200" b="1" kern="1200" dirty="0"/>
            <a:t>Lasītprasmes veicināšana</a:t>
          </a:r>
        </a:p>
        <a:p>
          <a:pPr lvl="0" algn="ctr" defTabSz="977900">
            <a:lnSpc>
              <a:spcPct val="90000"/>
            </a:lnSpc>
            <a:spcBef>
              <a:spcPct val="0"/>
            </a:spcBef>
            <a:spcAft>
              <a:spcPct val="35000"/>
            </a:spcAft>
          </a:pPr>
          <a:r>
            <a:rPr lang="lv-LV" sz="2200" b="1" kern="1200" dirty="0"/>
            <a:t>brīvdabā</a:t>
          </a:r>
        </a:p>
      </dsp:txBody>
      <dsp:txXfrm>
        <a:off x="3003678" y="1010248"/>
        <a:ext cx="2700300" cy="1620180"/>
      </dsp:txXfrm>
    </dsp:sp>
    <dsp:sp modelId="{BE608CC2-4EDC-44C3-A798-1A4AA8FE8CB1}">
      <dsp:nvSpPr>
        <dsp:cNvPr id="0" name=""/>
        <dsp:cNvSpPr/>
      </dsp:nvSpPr>
      <dsp:spPr>
        <a:xfrm>
          <a:off x="0" y="969873"/>
          <a:ext cx="2700300" cy="1620180"/>
        </a:xfrm>
        <a:prstGeom prst="rect">
          <a:avLst/>
        </a:prstGeom>
        <a:solidFill>
          <a:schemeClr val="accent1">
            <a:shade val="80000"/>
            <a:hueOff val="-205953"/>
            <a:satOff val="-12973"/>
            <a:lumOff val="91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lv-LV" sz="2200" b="1" kern="1200" dirty="0" err="1"/>
            <a:t>Lasītprieka</a:t>
          </a:r>
          <a:r>
            <a:rPr lang="lv-LV" sz="2200" b="1" kern="1200" dirty="0"/>
            <a:t> veicināšanas vide</a:t>
          </a:r>
        </a:p>
      </dsp:txBody>
      <dsp:txXfrm>
        <a:off x="0" y="969873"/>
        <a:ext cx="2700300" cy="1620180"/>
      </dsp:txXfrm>
    </dsp:sp>
    <dsp:sp modelId="{0CB1484B-8D23-4A57-8E64-1E6E9DC4AAB5}">
      <dsp:nvSpPr>
        <dsp:cNvPr id="0" name=""/>
        <dsp:cNvSpPr/>
      </dsp:nvSpPr>
      <dsp:spPr>
        <a:xfrm>
          <a:off x="5904665" y="1008110"/>
          <a:ext cx="2700300" cy="1620180"/>
        </a:xfrm>
        <a:prstGeom prst="rect">
          <a:avLst/>
        </a:prstGeom>
        <a:solidFill>
          <a:schemeClr val="accent1">
            <a:shade val="80000"/>
            <a:hueOff val="-411906"/>
            <a:satOff val="-25946"/>
            <a:lumOff val="182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lv-LV" sz="2200" b="1" kern="1200" dirty="0"/>
            <a:t>STEAM aktivitātes lasītprasmes veicināšanai </a:t>
          </a:r>
        </a:p>
      </dsp:txBody>
      <dsp:txXfrm>
        <a:off x="5904665" y="1008110"/>
        <a:ext cx="2700300" cy="1620180"/>
      </dsp:txXfrm>
    </dsp:sp>
    <dsp:sp modelId="{6DDD29A2-DFAB-421A-A159-2FFC522EAADD}">
      <dsp:nvSpPr>
        <dsp:cNvPr id="0" name=""/>
        <dsp:cNvSpPr/>
      </dsp:nvSpPr>
      <dsp:spPr>
        <a:xfrm>
          <a:off x="1485164" y="2799310"/>
          <a:ext cx="2700300" cy="1620180"/>
        </a:xfrm>
        <a:prstGeom prst="rect">
          <a:avLst/>
        </a:prstGeom>
        <a:solidFill>
          <a:schemeClr val="accent1">
            <a:shade val="80000"/>
            <a:hueOff val="-617858"/>
            <a:satOff val="-38920"/>
            <a:lumOff val="274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lv-LV" sz="2200" b="1" kern="1200" dirty="0" err="1"/>
            <a:t>Lasītprieka</a:t>
          </a:r>
          <a:r>
            <a:rPr lang="lv-LV" sz="2200" b="1" kern="1200" dirty="0"/>
            <a:t> sekmēšana sadarbībā ar vecākiem</a:t>
          </a:r>
        </a:p>
      </dsp:txBody>
      <dsp:txXfrm>
        <a:off x="1485164" y="2799310"/>
        <a:ext cx="2700300" cy="1620180"/>
      </dsp:txXfrm>
    </dsp:sp>
    <dsp:sp modelId="{456F2B33-1E17-4A3C-A747-D286D5B2D6E3}">
      <dsp:nvSpPr>
        <dsp:cNvPr id="0" name=""/>
        <dsp:cNvSpPr/>
      </dsp:nvSpPr>
      <dsp:spPr>
        <a:xfrm>
          <a:off x="4455495" y="2799311"/>
          <a:ext cx="2700300" cy="1620180"/>
        </a:xfrm>
        <a:prstGeom prst="rect">
          <a:avLst/>
        </a:prstGeom>
        <a:solidFill>
          <a:schemeClr val="accent1">
            <a:shade val="80000"/>
            <a:hueOff val="-823811"/>
            <a:satOff val="-51893"/>
            <a:lumOff val="365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lv-LV" sz="2200" b="1" kern="1200" dirty="0"/>
            <a:t>Lasītprasmes veicināšana izmantojot digitālās tehnoloģijas</a:t>
          </a:r>
        </a:p>
      </dsp:txBody>
      <dsp:txXfrm>
        <a:off x="4455495" y="2799311"/>
        <a:ext cx="2700300" cy="16201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44509-56F2-40B2-ADF3-7482B9ADC081}">
      <dsp:nvSpPr>
        <dsp:cNvPr id="0" name=""/>
        <dsp:cNvSpPr/>
      </dsp:nvSpPr>
      <dsp:spPr>
        <a:xfrm>
          <a:off x="905" y="116296"/>
          <a:ext cx="3530947" cy="2118568"/>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lv-LV" sz="3600" kern="1200" dirty="0"/>
            <a:t>FIZISKĀ VIDE</a:t>
          </a:r>
        </a:p>
      </dsp:txBody>
      <dsp:txXfrm>
        <a:off x="905" y="116296"/>
        <a:ext cx="3530947" cy="2118568"/>
      </dsp:txXfrm>
    </dsp:sp>
    <dsp:sp modelId="{5ACE1642-1880-4593-890E-3E7E07017A6B}">
      <dsp:nvSpPr>
        <dsp:cNvPr id="0" name=""/>
        <dsp:cNvSpPr/>
      </dsp:nvSpPr>
      <dsp:spPr>
        <a:xfrm>
          <a:off x="3884947" y="116296"/>
          <a:ext cx="3530947" cy="2118568"/>
        </a:xfrm>
        <a:prstGeom prst="rect">
          <a:avLst/>
        </a:prstGeom>
        <a:solidFill>
          <a:schemeClr val="accent1">
            <a:shade val="50000"/>
            <a:hueOff val="-427090"/>
            <a:satOff val="-27255"/>
            <a:lumOff val="254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lv-LV" sz="3600" kern="1200" dirty="0"/>
            <a:t>SOCIĀLĀ VIDE</a:t>
          </a:r>
        </a:p>
      </dsp:txBody>
      <dsp:txXfrm>
        <a:off x="3884947" y="116296"/>
        <a:ext cx="3530947" cy="2118568"/>
      </dsp:txXfrm>
    </dsp:sp>
    <dsp:sp modelId="{B22CB6D1-5AF5-43B5-96CA-97C23951C7D4}">
      <dsp:nvSpPr>
        <dsp:cNvPr id="0" name=""/>
        <dsp:cNvSpPr/>
      </dsp:nvSpPr>
      <dsp:spPr>
        <a:xfrm>
          <a:off x="905" y="2587959"/>
          <a:ext cx="3530947" cy="2118568"/>
        </a:xfrm>
        <a:prstGeom prst="rect">
          <a:avLst/>
        </a:prstGeom>
        <a:solidFill>
          <a:schemeClr val="accent1">
            <a:shade val="50000"/>
            <a:hueOff val="-854180"/>
            <a:satOff val="-54511"/>
            <a:lumOff val="509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lv-LV" sz="3600" kern="1200" dirty="0"/>
            <a:t>DIGITĀLĀS IESPĒJAS</a:t>
          </a:r>
        </a:p>
      </dsp:txBody>
      <dsp:txXfrm>
        <a:off x="905" y="2587959"/>
        <a:ext cx="3530947" cy="2118568"/>
      </dsp:txXfrm>
    </dsp:sp>
    <dsp:sp modelId="{F91D59AD-9E2F-404A-8885-68784B986D0B}">
      <dsp:nvSpPr>
        <dsp:cNvPr id="0" name=""/>
        <dsp:cNvSpPr/>
      </dsp:nvSpPr>
      <dsp:spPr>
        <a:xfrm>
          <a:off x="3884947" y="2587959"/>
          <a:ext cx="3530947" cy="2118568"/>
        </a:xfrm>
        <a:prstGeom prst="rect">
          <a:avLst/>
        </a:prstGeom>
        <a:solidFill>
          <a:schemeClr val="accent1">
            <a:shade val="50000"/>
            <a:hueOff val="-427090"/>
            <a:satOff val="-27255"/>
            <a:lumOff val="254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lv-LV" sz="3600" kern="1200" dirty="0"/>
            <a:t>MOTIVĒJOŠĀS AKTIVITĀTES</a:t>
          </a:r>
        </a:p>
      </dsp:txBody>
      <dsp:txXfrm>
        <a:off x="3884947" y="2587959"/>
        <a:ext cx="3530947" cy="211856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8C0C4C06-8BC2-4F82-9C99-537B9EB7E0E4}"/>
              </a:ext>
            </a:extLst>
          </p:cNvPr>
          <p:cNvSpPr>
            <a:spLocks noGrp="1" noChangeArrowheads="1"/>
          </p:cNvSpPr>
          <p:nvPr>
            <p:ph type="hdr" sz="quarter"/>
          </p:nvPr>
        </p:nvSpPr>
        <p:spPr bwMode="auto">
          <a:xfrm>
            <a:off x="0" y="0"/>
            <a:ext cx="2921582" cy="49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ru-RU" altLang="lv-LV"/>
          </a:p>
        </p:txBody>
      </p:sp>
      <p:sp>
        <p:nvSpPr>
          <p:cNvPr id="69635" name="Rectangle 3">
            <a:extLst>
              <a:ext uri="{FF2B5EF4-FFF2-40B4-BE49-F238E27FC236}">
                <a16:creationId xmlns:a16="http://schemas.microsoft.com/office/drawing/2014/main" id="{13D561F1-3A50-4D83-98D7-7A6680531637}"/>
              </a:ext>
            </a:extLst>
          </p:cNvPr>
          <p:cNvSpPr>
            <a:spLocks noGrp="1" noChangeArrowheads="1"/>
          </p:cNvSpPr>
          <p:nvPr>
            <p:ph type="dt" idx="1"/>
          </p:nvPr>
        </p:nvSpPr>
        <p:spPr bwMode="auto">
          <a:xfrm>
            <a:off x="3818971" y="0"/>
            <a:ext cx="2921582" cy="49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ru-RU" altLang="lv-LV"/>
          </a:p>
        </p:txBody>
      </p:sp>
      <p:sp>
        <p:nvSpPr>
          <p:cNvPr id="69636" name="Rectangle 4">
            <a:extLst>
              <a:ext uri="{FF2B5EF4-FFF2-40B4-BE49-F238E27FC236}">
                <a16:creationId xmlns:a16="http://schemas.microsoft.com/office/drawing/2014/main" id="{C7DAA796-E106-49FA-BC55-788AE0A04821}"/>
              </a:ext>
            </a:extLst>
          </p:cNvPr>
          <p:cNvSpPr>
            <a:spLocks noGrp="1" noRot="1" noChangeAspect="1" noChangeArrowheads="1" noTextEdit="1"/>
          </p:cNvSpPr>
          <p:nvPr>
            <p:ph type="sldImg" idx="2"/>
          </p:nvPr>
        </p:nvSpPr>
        <p:spPr bwMode="auto">
          <a:xfrm>
            <a:off x="903288" y="741363"/>
            <a:ext cx="4935537" cy="37020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5">
            <a:extLst>
              <a:ext uri="{FF2B5EF4-FFF2-40B4-BE49-F238E27FC236}">
                <a16:creationId xmlns:a16="http://schemas.microsoft.com/office/drawing/2014/main" id="{C96050DD-DB6D-4642-84D0-4E63DA64AC9F}"/>
              </a:ext>
            </a:extLst>
          </p:cNvPr>
          <p:cNvSpPr>
            <a:spLocks noGrp="1" noChangeArrowheads="1"/>
          </p:cNvSpPr>
          <p:nvPr>
            <p:ph type="body" sz="quarter" idx="3"/>
          </p:nvPr>
        </p:nvSpPr>
        <p:spPr bwMode="auto">
          <a:xfrm>
            <a:off x="674212" y="4691023"/>
            <a:ext cx="5393690" cy="4444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lv-LV"/>
              <a:t>Click to edit Master text styles</a:t>
            </a:r>
          </a:p>
          <a:p>
            <a:pPr lvl="1"/>
            <a:r>
              <a:rPr lang="ru-RU" altLang="lv-LV"/>
              <a:t>Second level</a:t>
            </a:r>
          </a:p>
          <a:p>
            <a:pPr lvl="2"/>
            <a:r>
              <a:rPr lang="ru-RU" altLang="lv-LV"/>
              <a:t>Third level</a:t>
            </a:r>
          </a:p>
          <a:p>
            <a:pPr lvl="3"/>
            <a:r>
              <a:rPr lang="ru-RU" altLang="lv-LV"/>
              <a:t>Fourth level</a:t>
            </a:r>
          </a:p>
          <a:p>
            <a:pPr lvl="4"/>
            <a:r>
              <a:rPr lang="ru-RU" altLang="lv-LV"/>
              <a:t>Fifth level</a:t>
            </a:r>
          </a:p>
        </p:txBody>
      </p:sp>
      <p:sp>
        <p:nvSpPr>
          <p:cNvPr id="69638" name="Rectangle 6">
            <a:extLst>
              <a:ext uri="{FF2B5EF4-FFF2-40B4-BE49-F238E27FC236}">
                <a16:creationId xmlns:a16="http://schemas.microsoft.com/office/drawing/2014/main" id="{EDA8C575-734D-47B3-B113-23F899D72627}"/>
              </a:ext>
            </a:extLst>
          </p:cNvPr>
          <p:cNvSpPr>
            <a:spLocks noGrp="1" noChangeArrowheads="1"/>
          </p:cNvSpPr>
          <p:nvPr>
            <p:ph type="ftr" sz="quarter" idx="4"/>
          </p:nvPr>
        </p:nvSpPr>
        <p:spPr bwMode="auto">
          <a:xfrm>
            <a:off x="0" y="9380332"/>
            <a:ext cx="2921582" cy="49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ru-RU" altLang="lv-LV"/>
          </a:p>
        </p:txBody>
      </p:sp>
      <p:sp>
        <p:nvSpPr>
          <p:cNvPr id="69639" name="Rectangle 7">
            <a:extLst>
              <a:ext uri="{FF2B5EF4-FFF2-40B4-BE49-F238E27FC236}">
                <a16:creationId xmlns:a16="http://schemas.microsoft.com/office/drawing/2014/main" id="{C6434ABE-31A2-4D91-BB1F-66322DFBCEBF}"/>
              </a:ext>
            </a:extLst>
          </p:cNvPr>
          <p:cNvSpPr>
            <a:spLocks noGrp="1" noChangeArrowheads="1"/>
          </p:cNvSpPr>
          <p:nvPr>
            <p:ph type="sldNum" sz="quarter" idx="5"/>
          </p:nvPr>
        </p:nvSpPr>
        <p:spPr bwMode="auto">
          <a:xfrm>
            <a:off x="3818971" y="9380332"/>
            <a:ext cx="2921582" cy="49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D371B036-52E3-453B-9C5B-4628230E561C}" type="slidenum">
              <a:rPr lang="ru-RU" altLang="lv-LV"/>
              <a:pPr/>
              <a:t>‹#›</a:t>
            </a:fld>
            <a:endParaRPr lang="ru-RU" altLang="lv-LV"/>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1E2571B-BAB3-4C2A-B55D-4311A1778EAF}"/>
              </a:ext>
            </a:extLst>
          </p:cNvPr>
          <p:cNvSpPr>
            <a:spLocks noGrp="1" noChangeArrowheads="1"/>
          </p:cNvSpPr>
          <p:nvPr>
            <p:ph type="ctrTitle"/>
          </p:nvPr>
        </p:nvSpPr>
        <p:spPr>
          <a:xfrm>
            <a:off x="250825" y="1820863"/>
            <a:ext cx="5903913" cy="1109662"/>
          </a:xfrm>
          <a:effectLst>
            <a:outerShdw dist="17961" dir="2700000" algn="ctr" rotWithShape="0">
              <a:schemeClr val="bg2"/>
            </a:outerShdw>
          </a:effectLst>
        </p:spPr>
        <p:txBody>
          <a:bodyPr/>
          <a:lstStyle>
            <a:lvl1pPr>
              <a:defRPr sz="3200"/>
            </a:lvl1pPr>
          </a:lstStyle>
          <a:p>
            <a:pPr lvl="0"/>
            <a:r>
              <a:rPr lang="lv-LV" altLang="lv-LV" noProof="0"/>
              <a:t>Rediģēt šablona virsraksta stilu</a:t>
            </a:r>
            <a:endParaRPr lang="ru-RU" altLang="lv-LV" noProof="0"/>
          </a:p>
        </p:txBody>
      </p:sp>
      <p:sp>
        <p:nvSpPr>
          <p:cNvPr id="5123" name="Rectangle 3">
            <a:extLst>
              <a:ext uri="{FF2B5EF4-FFF2-40B4-BE49-F238E27FC236}">
                <a16:creationId xmlns:a16="http://schemas.microsoft.com/office/drawing/2014/main" id="{FDE86227-1C15-4ACD-A48A-1E83B324FBB0}"/>
              </a:ext>
            </a:extLst>
          </p:cNvPr>
          <p:cNvSpPr>
            <a:spLocks noGrp="1" noChangeArrowheads="1"/>
          </p:cNvSpPr>
          <p:nvPr>
            <p:ph type="subTitle" idx="1"/>
          </p:nvPr>
        </p:nvSpPr>
        <p:spPr>
          <a:xfrm>
            <a:off x="250825" y="2708275"/>
            <a:ext cx="5903913" cy="696913"/>
          </a:xfrm>
          <a:effectLst>
            <a:outerShdw dist="17961" dir="2700000" algn="ctr" rotWithShape="0">
              <a:schemeClr val="bg2"/>
            </a:outerShdw>
          </a:effectLst>
        </p:spPr>
        <p:txBody>
          <a:bodyPr/>
          <a:lstStyle>
            <a:lvl1pPr marL="0" indent="0">
              <a:buFontTx/>
              <a:buNone/>
              <a:defRPr sz="2400" b="1"/>
            </a:lvl1pPr>
          </a:lstStyle>
          <a:p>
            <a:pPr lvl="0"/>
            <a:r>
              <a:rPr lang="lv-LV" altLang="lv-LV" noProof="0"/>
              <a:t>Noklikšķiniet, lai rediģētu šablona apakšvirsraksta stilu</a:t>
            </a:r>
            <a:endParaRPr lang="ru-RU" altLang="lv-LV"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81B25D5-AFA6-41F6-969E-7828819FA748}"/>
              </a:ext>
            </a:extLst>
          </p:cNvPr>
          <p:cNvSpPr>
            <a:spLocks noGrp="1"/>
          </p:cNvSpPr>
          <p:nvPr>
            <p:ph type="title"/>
          </p:nvPr>
        </p:nvSpPr>
        <p:spPr/>
        <p:txBody>
          <a:bodyPr/>
          <a:lstStyle/>
          <a:p>
            <a:r>
              <a:rPr lang="lv-LV"/>
              <a:t>Rediģēt šablona virsraksta stilu</a:t>
            </a:r>
          </a:p>
        </p:txBody>
      </p:sp>
      <p:sp>
        <p:nvSpPr>
          <p:cNvPr id="3" name="Vertikāls teksta vietturis 2">
            <a:extLst>
              <a:ext uri="{FF2B5EF4-FFF2-40B4-BE49-F238E27FC236}">
                <a16:creationId xmlns:a16="http://schemas.microsoft.com/office/drawing/2014/main" id="{616418C2-4B6F-44BC-A471-297C34F3F23D}"/>
              </a:ext>
            </a:extLst>
          </p:cNvPr>
          <p:cNvSpPr>
            <a:spLocks noGrp="1"/>
          </p:cNvSpPr>
          <p:nvPr>
            <p:ph type="body" orient="vert" idx="1"/>
          </p:nvPr>
        </p:nvSpPr>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Tree>
    <p:extLst>
      <p:ext uri="{BB962C8B-B14F-4D97-AF65-F5344CB8AC3E}">
        <p14:creationId xmlns:p14="http://schemas.microsoft.com/office/powerpoint/2010/main" val="4016988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a:extLst>
              <a:ext uri="{FF2B5EF4-FFF2-40B4-BE49-F238E27FC236}">
                <a16:creationId xmlns:a16="http://schemas.microsoft.com/office/drawing/2014/main" id="{24CDE854-8422-4C0C-8178-4FE594411A53}"/>
              </a:ext>
            </a:extLst>
          </p:cNvPr>
          <p:cNvSpPr>
            <a:spLocks noGrp="1"/>
          </p:cNvSpPr>
          <p:nvPr>
            <p:ph type="title" orient="vert"/>
          </p:nvPr>
        </p:nvSpPr>
        <p:spPr>
          <a:xfrm>
            <a:off x="5886450" y="476250"/>
            <a:ext cx="1854200" cy="6119813"/>
          </a:xfrm>
        </p:spPr>
        <p:txBody>
          <a:bodyPr vert="eaVert"/>
          <a:lstStyle/>
          <a:p>
            <a:r>
              <a:rPr lang="lv-LV"/>
              <a:t>Rediģēt šablona virsraksta stilu</a:t>
            </a:r>
          </a:p>
        </p:txBody>
      </p:sp>
      <p:sp>
        <p:nvSpPr>
          <p:cNvPr id="3" name="Vertikāls teksta vietturis 2">
            <a:extLst>
              <a:ext uri="{FF2B5EF4-FFF2-40B4-BE49-F238E27FC236}">
                <a16:creationId xmlns:a16="http://schemas.microsoft.com/office/drawing/2014/main" id="{56ACC950-52EE-4CFA-8BBE-3BF32B8EB968}"/>
              </a:ext>
            </a:extLst>
          </p:cNvPr>
          <p:cNvSpPr>
            <a:spLocks noGrp="1"/>
          </p:cNvSpPr>
          <p:nvPr>
            <p:ph type="body" orient="vert" idx="1"/>
          </p:nvPr>
        </p:nvSpPr>
        <p:spPr>
          <a:xfrm>
            <a:off x="323850" y="476250"/>
            <a:ext cx="5410200" cy="6119813"/>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Tree>
    <p:extLst>
      <p:ext uri="{BB962C8B-B14F-4D97-AF65-F5344CB8AC3E}">
        <p14:creationId xmlns:p14="http://schemas.microsoft.com/office/powerpoint/2010/main" val="351288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E9E64DC-85B1-4D70-B19D-4336BDCB162E}"/>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FEDCF1D7-9934-4DDD-ADE9-B535CE91CC12}"/>
              </a:ext>
            </a:extLst>
          </p:cNvPr>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Tree>
    <p:extLst>
      <p:ext uri="{BB962C8B-B14F-4D97-AF65-F5344CB8AC3E}">
        <p14:creationId xmlns:p14="http://schemas.microsoft.com/office/powerpoint/2010/main" val="401704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207F2B7-5975-4292-937E-AD255F4119BA}"/>
              </a:ext>
            </a:extLst>
          </p:cNvPr>
          <p:cNvSpPr>
            <a:spLocks noGrp="1"/>
          </p:cNvSpPr>
          <p:nvPr>
            <p:ph type="title"/>
          </p:nvPr>
        </p:nvSpPr>
        <p:spPr>
          <a:xfrm>
            <a:off x="623888" y="1709738"/>
            <a:ext cx="7886700" cy="2852737"/>
          </a:xfrm>
        </p:spPr>
        <p:txBody>
          <a:bodyPr anchor="b"/>
          <a:lstStyle>
            <a:lvl1pPr>
              <a:defRPr sz="6000"/>
            </a:lvl1pPr>
          </a:lstStyle>
          <a:p>
            <a:r>
              <a:rPr lang="lv-LV"/>
              <a:t>Rediģēt šablona virsraksta stilu</a:t>
            </a:r>
          </a:p>
        </p:txBody>
      </p:sp>
      <p:sp>
        <p:nvSpPr>
          <p:cNvPr id="3" name="Teksta vietturis 2">
            <a:extLst>
              <a:ext uri="{FF2B5EF4-FFF2-40B4-BE49-F238E27FC236}">
                <a16:creationId xmlns:a16="http://schemas.microsoft.com/office/drawing/2014/main" id="{0993E2C0-2FBA-4DE0-9427-2D759629732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lv-LV"/>
              <a:t>Noklikšķiniet, lai rediģētu šablona teksta stilus</a:t>
            </a:r>
          </a:p>
        </p:txBody>
      </p:sp>
    </p:spTree>
    <p:extLst>
      <p:ext uri="{BB962C8B-B14F-4D97-AF65-F5344CB8AC3E}">
        <p14:creationId xmlns:p14="http://schemas.microsoft.com/office/powerpoint/2010/main" val="3695468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C839F71-EFB1-4747-880D-54E2D4ECBD09}"/>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D771CAD6-DB80-48B4-B3FE-B1FA545A09C8}"/>
              </a:ext>
            </a:extLst>
          </p:cNvPr>
          <p:cNvSpPr>
            <a:spLocks noGrp="1"/>
          </p:cNvSpPr>
          <p:nvPr>
            <p:ph sz="half" idx="1"/>
          </p:nvPr>
        </p:nvSpPr>
        <p:spPr>
          <a:xfrm>
            <a:off x="323850" y="1773238"/>
            <a:ext cx="3632200" cy="4822825"/>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Satura vietturis 3">
            <a:extLst>
              <a:ext uri="{FF2B5EF4-FFF2-40B4-BE49-F238E27FC236}">
                <a16:creationId xmlns:a16="http://schemas.microsoft.com/office/drawing/2014/main" id="{24F5C727-4B5F-453C-85DD-6DF4FBD86231}"/>
              </a:ext>
            </a:extLst>
          </p:cNvPr>
          <p:cNvSpPr>
            <a:spLocks noGrp="1"/>
          </p:cNvSpPr>
          <p:nvPr>
            <p:ph sz="half" idx="2"/>
          </p:nvPr>
        </p:nvSpPr>
        <p:spPr>
          <a:xfrm>
            <a:off x="4108450" y="1773238"/>
            <a:ext cx="3632200" cy="4822825"/>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Tree>
    <p:extLst>
      <p:ext uri="{BB962C8B-B14F-4D97-AF65-F5344CB8AC3E}">
        <p14:creationId xmlns:p14="http://schemas.microsoft.com/office/powerpoint/2010/main" val="1528353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921754B-114F-4DFE-B005-14D927708DAB}"/>
              </a:ext>
            </a:extLst>
          </p:cNvPr>
          <p:cNvSpPr>
            <a:spLocks noGrp="1"/>
          </p:cNvSpPr>
          <p:nvPr>
            <p:ph type="title"/>
          </p:nvPr>
        </p:nvSpPr>
        <p:spPr>
          <a:xfrm>
            <a:off x="630238" y="365125"/>
            <a:ext cx="7886700" cy="1325563"/>
          </a:xfrm>
        </p:spPr>
        <p:txBody>
          <a:bodyPr/>
          <a:lstStyle/>
          <a:p>
            <a:r>
              <a:rPr lang="lv-LV"/>
              <a:t>Rediģēt šablona virsraksta stilu</a:t>
            </a:r>
          </a:p>
        </p:txBody>
      </p:sp>
      <p:sp>
        <p:nvSpPr>
          <p:cNvPr id="3" name="Teksta vietturis 2">
            <a:extLst>
              <a:ext uri="{FF2B5EF4-FFF2-40B4-BE49-F238E27FC236}">
                <a16:creationId xmlns:a16="http://schemas.microsoft.com/office/drawing/2014/main" id="{5B781243-CD72-48F5-9CE3-DE8B91180C4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4" name="Satura vietturis 3">
            <a:extLst>
              <a:ext uri="{FF2B5EF4-FFF2-40B4-BE49-F238E27FC236}">
                <a16:creationId xmlns:a16="http://schemas.microsoft.com/office/drawing/2014/main" id="{1C7035C2-39EC-4A68-8144-DC16C5BC61BA}"/>
              </a:ext>
            </a:extLst>
          </p:cNvPr>
          <p:cNvSpPr>
            <a:spLocks noGrp="1"/>
          </p:cNvSpPr>
          <p:nvPr>
            <p:ph sz="half" idx="2"/>
          </p:nvPr>
        </p:nvSpPr>
        <p:spPr>
          <a:xfrm>
            <a:off x="630238" y="2505075"/>
            <a:ext cx="3868737"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Teksta vietturis 4">
            <a:extLst>
              <a:ext uri="{FF2B5EF4-FFF2-40B4-BE49-F238E27FC236}">
                <a16:creationId xmlns:a16="http://schemas.microsoft.com/office/drawing/2014/main" id="{22936285-ACE1-4165-A8C3-70A7F0D5F0E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6" name="Satura vietturis 5">
            <a:extLst>
              <a:ext uri="{FF2B5EF4-FFF2-40B4-BE49-F238E27FC236}">
                <a16:creationId xmlns:a16="http://schemas.microsoft.com/office/drawing/2014/main" id="{16BAC762-65C1-4C65-B191-12905D6F7BCC}"/>
              </a:ext>
            </a:extLst>
          </p:cNvPr>
          <p:cNvSpPr>
            <a:spLocks noGrp="1"/>
          </p:cNvSpPr>
          <p:nvPr>
            <p:ph sz="quarter" idx="4"/>
          </p:nvPr>
        </p:nvSpPr>
        <p:spPr>
          <a:xfrm>
            <a:off x="4629150" y="2505075"/>
            <a:ext cx="3887788"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Tree>
    <p:extLst>
      <p:ext uri="{BB962C8B-B14F-4D97-AF65-F5344CB8AC3E}">
        <p14:creationId xmlns:p14="http://schemas.microsoft.com/office/powerpoint/2010/main" val="1232047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A2EA304-D1C4-4915-B6CE-A199B8401DE1}"/>
              </a:ext>
            </a:extLst>
          </p:cNvPr>
          <p:cNvSpPr>
            <a:spLocks noGrp="1"/>
          </p:cNvSpPr>
          <p:nvPr>
            <p:ph type="title"/>
          </p:nvPr>
        </p:nvSpPr>
        <p:spPr/>
        <p:txBody>
          <a:bodyPr/>
          <a:lstStyle/>
          <a:p>
            <a:r>
              <a:rPr lang="lv-LV"/>
              <a:t>Rediģēt šablona virsraksta stilu</a:t>
            </a:r>
          </a:p>
        </p:txBody>
      </p:sp>
    </p:spTree>
    <p:extLst>
      <p:ext uri="{BB962C8B-B14F-4D97-AF65-F5344CB8AC3E}">
        <p14:creationId xmlns:p14="http://schemas.microsoft.com/office/powerpoint/2010/main" val="3564078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17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5CD6F2F-3DF7-473B-9004-4A8AF64C3B55}"/>
              </a:ext>
            </a:extLst>
          </p:cNvPr>
          <p:cNvSpPr>
            <a:spLocks noGrp="1"/>
          </p:cNvSpPr>
          <p:nvPr>
            <p:ph type="title"/>
          </p:nvPr>
        </p:nvSpPr>
        <p:spPr>
          <a:xfrm>
            <a:off x="630238" y="457200"/>
            <a:ext cx="2949575" cy="1600200"/>
          </a:xfrm>
        </p:spPr>
        <p:txBody>
          <a:bodyPr anchor="b"/>
          <a:lstStyle>
            <a:lvl1pPr>
              <a:defRPr sz="3200"/>
            </a:lvl1pPr>
          </a:lstStyle>
          <a:p>
            <a:r>
              <a:rPr lang="lv-LV"/>
              <a:t>Rediģēt šablona virsraksta stilu</a:t>
            </a:r>
          </a:p>
        </p:txBody>
      </p:sp>
      <p:sp>
        <p:nvSpPr>
          <p:cNvPr id="3" name="Satura vietturis 2">
            <a:extLst>
              <a:ext uri="{FF2B5EF4-FFF2-40B4-BE49-F238E27FC236}">
                <a16:creationId xmlns:a16="http://schemas.microsoft.com/office/drawing/2014/main" id="{079735E8-1EF6-42A5-94B1-F9B321B4AE9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Teksta vietturis 3">
            <a:extLst>
              <a:ext uri="{FF2B5EF4-FFF2-40B4-BE49-F238E27FC236}">
                <a16:creationId xmlns:a16="http://schemas.microsoft.com/office/drawing/2014/main" id="{A6DE7266-FA1E-412E-9D73-94B8B471DE2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Tree>
    <p:extLst>
      <p:ext uri="{BB962C8B-B14F-4D97-AF65-F5344CB8AC3E}">
        <p14:creationId xmlns:p14="http://schemas.microsoft.com/office/powerpoint/2010/main" val="4256953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E1FFA6B-B607-4AC6-8E76-EE81C9173674}"/>
              </a:ext>
            </a:extLst>
          </p:cNvPr>
          <p:cNvSpPr>
            <a:spLocks noGrp="1"/>
          </p:cNvSpPr>
          <p:nvPr>
            <p:ph type="title"/>
          </p:nvPr>
        </p:nvSpPr>
        <p:spPr>
          <a:xfrm>
            <a:off x="630238" y="457200"/>
            <a:ext cx="2949575" cy="1600200"/>
          </a:xfrm>
        </p:spPr>
        <p:txBody>
          <a:bodyPr anchor="b"/>
          <a:lstStyle>
            <a:lvl1pPr>
              <a:defRPr sz="3200"/>
            </a:lvl1pPr>
          </a:lstStyle>
          <a:p>
            <a:r>
              <a:rPr lang="lv-LV"/>
              <a:t>Rediģēt šablona virsraksta stilu</a:t>
            </a:r>
          </a:p>
        </p:txBody>
      </p:sp>
      <p:sp>
        <p:nvSpPr>
          <p:cNvPr id="3" name="Attēla vietturis 2">
            <a:extLst>
              <a:ext uri="{FF2B5EF4-FFF2-40B4-BE49-F238E27FC236}">
                <a16:creationId xmlns:a16="http://schemas.microsoft.com/office/drawing/2014/main" id="{7B612A02-D9C0-4BF8-B411-232A638851F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v-LV"/>
              <a:t>Noklikšķiniet uz ikonas, lai pievienotu attēlu</a:t>
            </a:r>
          </a:p>
        </p:txBody>
      </p:sp>
      <p:sp>
        <p:nvSpPr>
          <p:cNvPr id="4" name="Teksta vietturis 3">
            <a:extLst>
              <a:ext uri="{FF2B5EF4-FFF2-40B4-BE49-F238E27FC236}">
                <a16:creationId xmlns:a16="http://schemas.microsoft.com/office/drawing/2014/main" id="{3419910C-85A0-4CAE-BD47-19CE55D333D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Tree>
    <p:extLst>
      <p:ext uri="{BB962C8B-B14F-4D97-AF65-F5344CB8AC3E}">
        <p14:creationId xmlns:p14="http://schemas.microsoft.com/office/powerpoint/2010/main" val="1405419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874D871-2D81-46E7-85EF-8BF40A146B2E}"/>
              </a:ext>
            </a:extLst>
          </p:cNvPr>
          <p:cNvSpPr>
            <a:spLocks noGrp="1" noChangeArrowheads="1"/>
          </p:cNvSpPr>
          <p:nvPr>
            <p:ph type="title"/>
          </p:nvPr>
        </p:nvSpPr>
        <p:spPr bwMode="auto">
          <a:xfrm>
            <a:off x="323850" y="476250"/>
            <a:ext cx="74168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lv-LV" altLang="lv-LV"/>
              <a:t>Rediģēt šablona virsraksta stilu</a:t>
            </a:r>
            <a:endParaRPr lang="ru-RU" altLang="lv-LV"/>
          </a:p>
        </p:txBody>
      </p:sp>
      <p:sp>
        <p:nvSpPr>
          <p:cNvPr id="1027" name="Rectangle 3">
            <a:extLst>
              <a:ext uri="{FF2B5EF4-FFF2-40B4-BE49-F238E27FC236}">
                <a16:creationId xmlns:a16="http://schemas.microsoft.com/office/drawing/2014/main" id="{87C5A3F6-770B-43CD-B6BD-8959F2C6C20F}"/>
              </a:ext>
            </a:extLst>
          </p:cNvPr>
          <p:cNvSpPr>
            <a:spLocks noGrp="1" noChangeArrowheads="1"/>
          </p:cNvSpPr>
          <p:nvPr>
            <p:ph type="body" idx="1"/>
          </p:nvPr>
        </p:nvSpPr>
        <p:spPr bwMode="auto">
          <a:xfrm>
            <a:off x="323850" y="1773238"/>
            <a:ext cx="7416800" cy="482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lv-LV" altLang="lv-LV"/>
              <a:t>Noklikšķiniet, lai rediģētu šablona teksta stilus</a:t>
            </a:r>
          </a:p>
          <a:p>
            <a:pPr lvl="1"/>
            <a:r>
              <a:rPr lang="lv-LV" altLang="lv-LV"/>
              <a:t>Otrais līmenis</a:t>
            </a:r>
          </a:p>
          <a:p>
            <a:pPr lvl="2"/>
            <a:r>
              <a:rPr lang="lv-LV" altLang="lv-LV"/>
              <a:t>Trešais līmenis</a:t>
            </a:r>
          </a:p>
          <a:p>
            <a:pPr lvl="3"/>
            <a:r>
              <a:rPr lang="lv-LV" altLang="lv-LV"/>
              <a:t>Ceturtais līmenis</a:t>
            </a:r>
          </a:p>
          <a:p>
            <a:pPr lvl="4"/>
            <a:r>
              <a:rPr lang="lv-LV" altLang="lv-LV"/>
              <a:t>Piektais līmenis</a:t>
            </a:r>
            <a:endParaRPr lang="ru-RU" altLang="lv-LV"/>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3600" b="1" kern="1200">
          <a:solidFill>
            <a:srgbClr val="080808"/>
          </a:solidFill>
          <a:latin typeface="+mj-lt"/>
          <a:ea typeface="+mj-ea"/>
          <a:cs typeface="+mj-cs"/>
        </a:defRPr>
      </a:lvl1pPr>
      <a:lvl2pPr algn="l" rtl="0" eaLnBrk="1" fontAlgn="base" hangingPunct="1">
        <a:spcBef>
          <a:spcPct val="0"/>
        </a:spcBef>
        <a:spcAft>
          <a:spcPct val="0"/>
        </a:spcAft>
        <a:defRPr sz="3600" b="1">
          <a:solidFill>
            <a:srgbClr val="080808"/>
          </a:solidFill>
          <a:latin typeface="Arial" panose="020B0604020202020204" pitchFamily="34" charset="0"/>
        </a:defRPr>
      </a:lvl2pPr>
      <a:lvl3pPr algn="l" rtl="0" eaLnBrk="1" fontAlgn="base" hangingPunct="1">
        <a:spcBef>
          <a:spcPct val="0"/>
        </a:spcBef>
        <a:spcAft>
          <a:spcPct val="0"/>
        </a:spcAft>
        <a:defRPr sz="3600" b="1">
          <a:solidFill>
            <a:srgbClr val="080808"/>
          </a:solidFill>
          <a:latin typeface="Arial" panose="020B0604020202020204" pitchFamily="34" charset="0"/>
        </a:defRPr>
      </a:lvl3pPr>
      <a:lvl4pPr algn="l" rtl="0" eaLnBrk="1" fontAlgn="base" hangingPunct="1">
        <a:spcBef>
          <a:spcPct val="0"/>
        </a:spcBef>
        <a:spcAft>
          <a:spcPct val="0"/>
        </a:spcAft>
        <a:defRPr sz="3600" b="1">
          <a:solidFill>
            <a:srgbClr val="080808"/>
          </a:solidFill>
          <a:latin typeface="Arial" panose="020B0604020202020204" pitchFamily="34" charset="0"/>
        </a:defRPr>
      </a:lvl4pPr>
      <a:lvl5pPr algn="l" rtl="0" eaLnBrk="1" fontAlgn="base" hangingPunct="1">
        <a:spcBef>
          <a:spcPct val="0"/>
        </a:spcBef>
        <a:spcAft>
          <a:spcPct val="0"/>
        </a:spcAft>
        <a:defRPr sz="3600" b="1">
          <a:solidFill>
            <a:srgbClr val="080808"/>
          </a:solidFill>
          <a:latin typeface="Arial" panose="020B0604020202020204" pitchFamily="34" charset="0"/>
        </a:defRPr>
      </a:lvl5pPr>
      <a:lvl6pPr marL="457200" algn="l" rtl="0" eaLnBrk="1" fontAlgn="base" hangingPunct="1">
        <a:spcBef>
          <a:spcPct val="0"/>
        </a:spcBef>
        <a:spcAft>
          <a:spcPct val="0"/>
        </a:spcAft>
        <a:defRPr sz="3600" b="1">
          <a:solidFill>
            <a:srgbClr val="080808"/>
          </a:solidFill>
          <a:latin typeface="Arial" panose="020B0604020202020204" pitchFamily="34" charset="0"/>
        </a:defRPr>
      </a:lvl6pPr>
      <a:lvl7pPr marL="914400" algn="l" rtl="0" eaLnBrk="1" fontAlgn="base" hangingPunct="1">
        <a:spcBef>
          <a:spcPct val="0"/>
        </a:spcBef>
        <a:spcAft>
          <a:spcPct val="0"/>
        </a:spcAft>
        <a:defRPr sz="3600" b="1">
          <a:solidFill>
            <a:srgbClr val="080808"/>
          </a:solidFill>
          <a:latin typeface="Arial" panose="020B0604020202020204" pitchFamily="34" charset="0"/>
        </a:defRPr>
      </a:lvl7pPr>
      <a:lvl8pPr marL="1371600" algn="l" rtl="0" eaLnBrk="1" fontAlgn="base" hangingPunct="1">
        <a:spcBef>
          <a:spcPct val="0"/>
        </a:spcBef>
        <a:spcAft>
          <a:spcPct val="0"/>
        </a:spcAft>
        <a:defRPr sz="3600" b="1">
          <a:solidFill>
            <a:srgbClr val="080808"/>
          </a:solidFill>
          <a:latin typeface="Arial" panose="020B0604020202020204" pitchFamily="34" charset="0"/>
        </a:defRPr>
      </a:lvl8pPr>
      <a:lvl9pPr marL="1828800" algn="l" rtl="0" eaLnBrk="1" fontAlgn="base" hangingPunct="1">
        <a:spcBef>
          <a:spcPct val="0"/>
        </a:spcBef>
        <a:spcAft>
          <a:spcPct val="0"/>
        </a:spcAft>
        <a:defRPr sz="3600" b="1">
          <a:solidFill>
            <a:srgbClr val="080808"/>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2800" kern="1200">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kern="1200">
          <a:solidFill>
            <a:srgbClr val="080808"/>
          </a:solidFill>
          <a:latin typeface="+mn-lt"/>
          <a:ea typeface="+mn-ea"/>
          <a:cs typeface="+mn-cs"/>
        </a:defRPr>
      </a:lvl2pPr>
      <a:lvl3pPr marL="1143000" indent="-228600" algn="l" rtl="0" eaLnBrk="1" fontAlgn="base" hangingPunct="1">
        <a:spcBef>
          <a:spcPct val="20000"/>
        </a:spcBef>
        <a:spcAft>
          <a:spcPct val="0"/>
        </a:spcAft>
        <a:buChar char="•"/>
        <a:defRPr sz="2400" kern="1200">
          <a:solidFill>
            <a:srgbClr val="080808"/>
          </a:solidFill>
          <a:latin typeface="+mn-lt"/>
          <a:ea typeface="+mn-ea"/>
          <a:cs typeface="+mn-cs"/>
        </a:defRPr>
      </a:lvl3pPr>
      <a:lvl4pPr marL="1600200" indent="-228600" algn="l" rtl="0" eaLnBrk="1" fontAlgn="base" hangingPunct="1">
        <a:spcBef>
          <a:spcPct val="20000"/>
        </a:spcBef>
        <a:spcAft>
          <a:spcPct val="0"/>
        </a:spcAft>
        <a:buChar char="–"/>
        <a:defRPr sz="2000" kern="1200">
          <a:solidFill>
            <a:srgbClr val="080808"/>
          </a:solidFill>
          <a:latin typeface="+mn-lt"/>
          <a:ea typeface="+mn-ea"/>
          <a:cs typeface="+mn-cs"/>
        </a:defRPr>
      </a:lvl4pPr>
      <a:lvl5pPr marL="2057400" indent="-228600" algn="l" rtl="0" eaLnBrk="1" fontAlgn="base" hangingPunct="1">
        <a:spcBef>
          <a:spcPct val="20000"/>
        </a:spcBef>
        <a:spcAft>
          <a:spcPct val="0"/>
        </a:spcAft>
        <a:buChar char="»"/>
        <a:defRPr sz="2000" kern="1200">
          <a:solidFill>
            <a:srgbClr val="08080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www.atbalstsizcilibai.lv/" TargetMode="External"/><Relationship Id="rId2" Type="http://schemas.openxmlformats.org/officeDocument/2006/relationships/hyperlink" Target="http://www.bernistaba.lsm.lv/" TargetMode="External"/><Relationship Id="rId1" Type="http://schemas.openxmlformats.org/officeDocument/2006/relationships/slideLayout" Target="../slideLayouts/slideLayout4.xml"/><Relationship Id="rId6" Type="http://schemas.openxmlformats.org/officeDocument/2006/relationships/image" Target="../media/image68.jpeg"/><Relationship Id="rId5" Type="http://schemas.openxmlformats.org/officeDocument/2006/relationships/hyperlink" Target="http://www.wordwallnet.com/" TargetMode="External"/><Relationship Id="rId4" Type="http://schemas.openxmlformats.org/officeDocument/2006/relationships/hyperlink" Target="http://www.valoda.lv/"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png"/><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4.xml"/><Relationship Id="rId5" Type="http://schemas.openxmlformats.org/officeDocument/2006/relationships/image" Target="../media/image91.jpg"/><Relationship Id="rId4" Type="http://schemas.openxmlformats.org/officeDocument/2006/relationships/image" Target="../media/image9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fi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www.logopedapadomi.lv/" TargetMode="Externa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s://www.logopedapadomi.lv/" TargetMode="External"/><Relationship Id="rId2" Type="http://schemas.openxmlformats.org/officeDocument/2006/relationships/hyperlink" Target="https://blog.acceleratelearning.com/20-best-language-and-literacy-activities-for-preschooler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9" name="Rectangle 13">
            <a:extLst>
              <a:ext uri="{FF2B5EF4-FFF2-40B4-BE49-F238E27FC236}">
                <a16:creationId xmlns:a16="http://schemas.microsoft.com/office/drawing/2014/main" id="{1B4DDA76-B8AF-494B-B0BD-0FDF5CE9FE14}"/>
              </a:ext>
            </a:extLst>
          </p:cNvPr>
          <p:cNvSpPr>
            <a:spLocks noGrp="1" noChangeArrowheads="1"/>
          </p:cNvSpPr>
          <p:nvPr>
            <p:ph type="subTitle" idx="1"/>
          </p:nvPr>
        </p:nvSpPr>
        <p:spPr>
          <a:xfrm>
            <a:off x="107504" y="998654"/>
            <a:ext cx="6516216" cy="1224136"/>
          </a:xfrm>
        </p:spPr>
        <p:txBody>
          <a:bodyPr/>
          <a:lstStyle/>
          <a:p>
            <a:r>
              <a:rPr lang="lv-LV" altLang="lv-LV" dirty="0"/>
              <a:t> PIEREDZES APMAIŅAS PASĀKUMS</a:t>
            </a:r>
            <a:endParaRPr lang="lv-LV" altLang="lv-LV" i="1" dirty="0"/>
          </a:p>
          <a:p>
            <a:endParaRPr lang="lv-LV" altLang="lv-LV" i="1" dirty="0"/>
          </a:p>
          <a:p>
            <a:r>
              <a:rPr lang="lv-LV" altLang="lv-LV" sz="3600" i="1" dirty="0"/>
              <a:t>"Lasītprasmes nozīme un tās veicināšana pirmsskolā"</a:t>
            </a:r>
          </a:p>
          <a:p>
            <a:endParaRPr lang="uk-UA" altLang="lv-LV" i="1" dirty="0"/>
          </a:p>
        </p:txBody>
      </p:sp>
      <p:pic>
        <p:nvPicPr>
          <p:cNvPr id="4" name="Рисунок 2">
            <a:extLst>
              <a:ext uri="{FF2B5EF4-FFF2-40B4-BE49-F238E27FC236}">
                <a16:creationId xmlns:a16="http://schemas.microsoft.com/office/drawing/2014/main" id="{9638CD7A-BB56-4754-8F01-70C5A20600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4368" y="278574"/>
            <a:ext cx="1046110" cy="1440160"/>
          </a:xfrm>
          <a:prstGeom prst="rect">
            <a:avLst/>
          </a:prstGeom>
        </p:spPr>
      </p:pic>
      <p:sp>
        <p:nvSpPr>
          <p:cNvPr id="8" name="TextBox 7">
            <a:extLst>
              <a:ext uri="{FF2B5EF4-FFF2-40B4-BE49-F238E27FC236}">
                <a16:creationId xmlns:a16="http://schemas.microsoft.com/office/drawing/2014/main" id="{A70F3753-978E-4C44-A5C9-8DEB5CDBE845}"/>
              </a:ext>
            </a:extLst>
          </p:cNvPr>
          <p:cNvSpPr txBox="1"/>
          <p:nvPr/>
        </p:nvSpPr>
        <p:spPr>
          <a:xfrm>
            <a:off x="323528" y="5085184"/>
            <a:ext cx="2304256" cy="646331"/>
          </a:xfrm>
          <a:prstGeom prst="rect">
            <a:avLst/>
          </a:prstGeom>
          <a:noFill/>
        </p:spPr>
        <p:txBody>
          <a:bodyPr wrap="square">
            <a:spAutoFit/>
          </a:bodyPr>
          <a:lstStyle/>
          <a:p>
            <a:r>
              <a:rPr lang="lv-LV" dirty="0">
                <a:solidFill>
                  <a:schemeClr val="tx2"/>
                </a:solidFill>
              </a:rPr>
              <a:t>Jūlija </a:t>
            </a:r>
            <a:r>
              <a:rPr lang="lv-LV" dirty="0" err="1">
                <a:solidFill>
                  <a:schemeClr val="tx2"/>
                </a:solidFill>
              </a:rPr>
              <a:t>Sivačova</a:t>
            </a:r>
            <a:endParaRPr lang="lv-LV" dirty="0">
              <a:solidFill>
                <a:schemeClr val="tx2"/>
              </a:solidFill>
            </a:endParaRPr>
          </a:p>
          <a:p>
            <a:r>
              <a:rPr lang="lv-LV" dirty="0">
                <a:solidFill>
                  <a:schemeClr val="tx2"/>
                </a:solidFill>
              </a:rPr>
              <a:t>Daugavpils 27.PII</a:t>
            </a:r>
          </a:p>
        </p:txBody>
      </p:sp>
      <p:sp>
        <p:nvSpPr>
          <p:cNvPr id="7" name="TextBox 6">
            <a:extLst>
              <a:ext uri="{FF2B5EF4-FFF2-40B4-BE49-F238E27FC236}">
                <a16:creationId xmlns:a16="http://schemas.microsoft.com/office/drawing/2014/main" id="{5062C7D7-6116-454F-B54F-7FF6975C8157}"/>
              </a:ext>
            </a:extLst>
          </p:cNvPr>
          <p:cNvSpPr txBox="1"/>
          <p:nvPr/>
        </p:nvSpPr>
        <p:spPr>
          <a:xfrm>
            <a:off x="2051720" y="6488668"/>
            <a:ext cx="4572000" cy="369332"/>
          </a:xfrm>
          <a:prstGeom prst="rect">
            <a:avLst/>
          </a:prstGeom>
          <a:noFill/>
        </p:spPr>
        <p:txBody>
          <a:bodyPr wrap="square">
            <a:spAutoFit/>
          </a:bodyPr>
          <a:lstStyle/>
          <a:p>
            <a:pPr algn="ctr"/>
            <a:r>
              <a:rPr lang="lv-LV" altLang="lv-LV" sz="1800" b="0" dirty="0">
                <a:solidFill>
                  <a:schemeClr val="tx2"/>
                </a:solidFill>
                <a:latin typeface="Tahoma" panose="020B0604030504040204" pitchFamily="34" charset="0"/>
              </a:rPr>
              <a:t>15.04.2025.</a:t>
            </a:r>
            <a:endParaRPr lang="lv-LV" b="0" dirty="0">
              <a:solidFill>
                <a:schemeClr val="tx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a:xfrm>
            <a:off x="323850" y="476250"/>
            <a:ext cx="7704534" cy="508000"/>
          </a:xfrm>
        </p:spPr>
        <p:txBody>
          <a:bodyPr/>
          <a:lstStyle/>
          <a:p>
            <a:pPr algn="ctr"/>
            <a:r>
              <a:rPr lang="lv-LV" dirty="0"/>
              <a:t>FIZISKĀ VIDE</a:t>
            </a:r>
            <a:br>
              <a:rPr lang="lv-LV" dirty="0"/>
            </a:br>
            <a:r>
              <a:rPr lang="lv-LV" sz="2800" dirty="0"/>
              <a:t>Vecāku, pedagogu </a:t>
            </a:r>
            <a:br>
              <a:rPr lang="lv-LV" sz="2800" dirty="0"/>
            </a:br>
            <a:r>
              <a:rPr lang="lv-LV" sz="2800" dirty="0"/>
              <a:t>līdzdalība vides veidošanā</a:t>
            </a:r>
          </a:p>
        </p:txBody>
      </p:sp>
      <p:sp>
        <p:nvSpPr>
          <p:cNvPr id="5" name="Satura vietturis 4">
            <a:extLst>
              <a:ext uri="{FF2B5EF4-FFF2-40B4-BE49-F238E27FC236}">
                <a16:creationId xmlns:a16="http://schemas.microsoft.com/office/drawing/2014/main" id="{B9309F15-3EEE-4014-B8C0-E364286AE1F6}"/>
              </a:ext>
            </a:extLst>
          </p:cNvPr>
          <p:cNvSpPr>
            <a:spLocks noGrp="1"/>
          </p:cNvSpPr>
          <p:nvPr>
            <p:ph sz="half" idx="2"/>
          </p:nvPr>
        </p:nvSpPr>
        <p:spPr>
          <a:xfrm>
            <a:off x="107504" y="1700808"/>
            <a:ext cx="3632200" cy="4822825"/>
          </a:xfrm>
        </p:spPr>
        <p:txBody>
          <a:bodyPr/>
          <a:lstStyle/>
          <a:p>
            <a:pPr marL="0" indent="0">
              <a:buNone/>
            </a:pPr>
            <a:r>
              <a:rPr lang="lv-LV" sz="2400" b="1" dirty="0">
                <a:ea typeface="Times New Roman" panose="02020603050405020304" pitchFamily="18" charset="0"/>
                <a:cs typeface="Times New Roman" panose="02020603050405020304" pitchFamily="18" charset="0"/>
              </a:rPr>
              <a:t>Bibliotēkas izveidotas </a:t>
            </a:r>
            <a:r>
              <a:rPr lang="lv-LV" sz="2400" dirty="0">
                <a:effectLst/>
                <a:ea typeface="Times New Roman" panose="02020603050405020304" pitchFamily="18" charset="0"/>
                <a:cs typeface="Times New Roman" panose="02020603050405020304" pitchFamily="18" charset="0"/>
              </a:rPr>
              <a:t>katras grupas ģērbtuvē, grāmatas pieejamas līdzņemšanai mājās uz laiku. </a:t>
            </a:r>
            <a:endParaRPr lang="lv-LV" sz="2400" dirty="0">
              <a:effectLst/>
              <a:ea typeface="Calibri" panose="020F0502020204030204" pitchFamily="34" charset="0"/>
              <a:cs typeface="Times New Roman" panose="02020603050405020304" pitchFamily="18" charset="0"/>
            </a:endParaRPr>
          </a:p>
          <a:p>
            <a:pPr marL="0" indent="0">
              <a:buNone/>
            </a:pPr>
            <a:endParaRPr lang="lv-LV" dirty="0"/>
          </a:p>
        </p:txBody>
      </p:sp>
      <p:pic>
        <p:nvPicPr>
          <p:cNvPr id="2050" name="Picture 2" descr="Lasīšanas pēcpusdienas. 38">
            <a:extLst>
              <a:ext uri="{FF2B5EF4-FFF2-40B4-BE49-F238E27FC236}">
                <a16:creationId xmlns:a16="http://schemas.microsoft.com/office/drawing/2014/main" id="{BDCEADCB-D773-4B6D-A620-D5527BFFF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8080" y="4486300"/>
            <a:ext cx="2917829" cy="2388973"/>
          </a:xfrm>
          <a:prstGeom prst="rect">
            <a:avLst/>
          </a:prstGeom>
          <a:noFill/>
          <a:extLst>
            <a:ext uri="{909E8E84-426E-40DD-AFC4-6F175D3DCCD1}">
              <a14:hiddenFill xmlns:a14="http://schemas.microsoft.com/office/drawing/2010/main">
                <a:solidFill>
                  <a:srgbClr val="FFFFFF"/>
                </a:solidFill>
              </a14:hiddenFill>
            </a:ext>
          </a:extLst>
        </p:spPr>
      </p:pic>
      <p:pic>
        <p:nvPicPr>
          <p:cNvPr id="6" name="Attēls 5">
            <a:extLst>
              <a:ext uri="{FF2B5EF4-FFF2-40B4-BE49-F238E27FC236}">
                <a16:creationId xmlns:a16="http://schemas.microsoft.com/office/drawing/2014/main" id="{EEC393AE-0C07-450E-B422-849C2D9DEDB1}"/>
              </a:ext>
            </a:extLst>
          </p:cNvPr>
          <p:cNvPicPr>
            <a:picLocks noChangeAspect="1"/>
          </p:cNvPicPr>
          <p:nvPr/>
        </p:nvPicPr>
        <p:blipFill>
          <a:blip r:embed="rId3"/>
          <a:stretch>
            <a:fillRect/>
          </a:stretch>
        </p:blipFill>
        <p:spPr>
          <a:xfrm>
            <a:off x="338944" y="3631332"/>
            <a:ext cx="2420001" cy="3226668"/>
          </a:xfrm>
          <a:prstGeom prst="rect">
            <a:avLst/>
          </a:prstGeom>
        </p:spPr>
      </p:pic>
      <p:pic>
        <p:nvPicPr>
          <p:cNvPr id="2052" name="Picture 4" descr="Lasīšanas pēcpusdienas. 17">
            <a:extLst>
              <a:ext uri="{FF2B5EF4-FFF2-40B4-BE49-F238E27FC236}">
                <a16:creationId xmlns:a16="http://schemas.microsoft.com/office/drawing/2014/main" id="{1E6A2EDB-401D-4826-A8A5-6091E1215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4813" y="1772816"/>
            <a:ext cx="3617979" cy="27134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asīšanas pēcpusdienas. 32">
            <a:extLst>
              <a:ext uri="{FF2B5EF4-FFF2-40B4-BE49-F238E27FC236}">
                <a16:creationId xmlns:a16="http://schemas.microsoft.com/office/drawing/2014/main" id="{16610A8E-80D5-405E-9252-D5D7217A81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6444" y="4486300"/>
            <a:ext cx="3162267" cy="23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857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p:txBody>
          <a:bodyPr/>
          <a:lstStyle/>
          <a:p>
            <a:pPr algn="ctr"/>
            <a:r>
              <a:rPr lang="lv-LV" dirty="0"/>
              <a:t>FIZISKĀ VIDE</a:t>
            </a:r>
          </a:p>
        </p:txBody>
      </p:sp>
      <p:pic>
        <p:nvPicPr>
          <p:cNvPr id="4098" name="Picture 2" descr="Lasīšanas pēcpusdienas. 37">
            <a:extLst>
              <a:ext uri="{FF2B5EF4-FFF2-40B4-BE49-F238E27FC236}">
                <a16:creationId xmlns:a16="http://schemas.microsoft.com/office/drawing/2014/main" id="{BAA7D52A-C1EE-4E23-B468-92D5598CBA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999"/>
          <a:stretch/>
        </p:blipFill>
        <p:spPr bwMode="auto">
          <a:xfrm>
            <a:off x="-23877" y="2276872"/>
            <a:ext cx="5313528" cy="297319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asīšanas pēcpusdienas. 12">
            <a:extLst>
              <a:ext uri="{FF2B5EF4-FFF2-40B4-BE49-F238E27FC236}">
                <a16:creationId xmlns:a16="http://schemas.microsoft.com/office/drawing/2014/main" id="{11775DF8-E375-4DE2-964F-9738ACD53B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1107" y="1685687"/>
            <a:ext cx="3726414"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953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p:txBody>
          <a:bodyPr/>
          <a:lstStyle/>
          <a:p>
            <a:pPr algn="ctr"/>
            <a:r>
              <a:rPr lang="lv-LV" dirty="0"/>
              <a:t/>
            </a:r>
            <a:br>
              <a:rPr lang="lv-LV" dirty="0"/>
            </a:br>
            <a:r>
              <a:rPr lang="lv-LV" dirty="0"/>
              <a:t>FIZISKĀ VIDE</a:t>
            </a:r>
            <a:br>
              <a:rPr lang="lv-LV" dirty="0"/>
            </a:br>
            <a:endParaRPr lang="lv-LV" dirty="0"/>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15258" y="1844824"/>
            <a:ext cx="3131840" cy="4822825"/>
          </a:xfrm>
        </p:spPr>
        <p:txBody>
          <a:bodyPr/>
          <a:lstStyle/>
          <a:p>
            <a:endParaRPr lang="lv-LV" sz="2200" dirty="0"/>
          </a:p>
          <a:p>
            <a:endParaRPr lang="lv-LV" dirty="0"/>
          </a:p>
        </p:txBody>
      </p:sp>
      <p:sp>
        <p:nvSpPr>
          <p:cNvPr id="5" name="Satura vietturis 4">
            <a:extLst>
              <a:ext uri="{FF2B5EF4-FFF2-40B4-BE49-F238E27FC236}">
                <a16:creationId xmlns:a16="http://schemas.microsoft.com/office/drawing/2014/main" id="{F7D412B1-990E-45DE-AEED-A955D87E71A3}"/>
              </a:ext>
            </a:extLst>
          </p:cNvPr>
          <p:cNvSpPr>
            <a:spLocks noGrp="1"/>
          </p:cNvSpPr>
          <p:nvPr>
            <p:ph sz="half" idx="2"/>
          </p:nvPr>
        </p:nvSpPr>
        <p:spPr>
          <a:xfrm>
            <a:off x="107504" y="1772816"/>
            <a:ext cx="6120680" cy="576064"/>
          </a:xfrm>
        </p:spPr>
        <p:txBody>
          <a:bodyPr/>
          <a:lstStyle/>
          <a:p>
            <a:pPr marL="0" indent="0">
              <a:buNone/>
            </a:pPr>
            <a:r>
              <a:rPr lang="lv-LV" dirty="0"/>
              <a:t>Grāmatu apmaiņa  grupas bibliotēkā</a:t>
            </a:r>
          </a:p>
        </p:txBody>
      </p:sp>
      <p:pic>
        <p:nvPicPr>
          <p:cNvPr id="4098" name="Picture 2" descr="Lasīšanas pēcpusdienas. 30">
            <a:extLst>
              <a:ext uri="{FF2B5EF4-FFF2-40B4-BE49-F238E27FC236}">
                <a16:creationId xmlns:a16="http://schemas.microsoft.com/office/drawing/2014/main" id="{CE7EBE0A-D61F-412E-A589-7E66E294E3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3629" y="2376225"/>
            <a:ext cx="2914041" cy="38853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asīšanas pēcpusdienas. 31">
            <a:extLst>
              <a:ext uri="{FF2B5EF4-FFF2-40B4-BE49-F238E27FC236}">
                <a16:creationId xmlns:a16="http://schemas.microsoft.com/office/drawing/2014/main" id="{73CF4264-04FD-4CCB-9848-6136D606B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7844" y="2376225"/>
            <a:ext cx="2943544" cy="3924725"/>
          </a:xfrm>
          <a:prstGeom prst="rect">
            <a:avLst/>
          </a:prstGeom>
          <a:noFill/>
          <a:extLst>
            <a:ext uri="{909E8E84-426E-40DD-AFC4-6F175D3DCCD1}">
              <a14:hiddenFill xmlns:a14="http://schemas.microsoft.com/office/drawing/2010/main">
                <a:solidFill>
                  <a:srgbClr val="FFFFFF"/>
                </a:solidFill>
              </a14:hiddenFill>
            </a:ext>
          </a:extLst>
        </p:spPr>
      </p:pic>
      <p:pic>
        <p:nvPicPr>
          <p:cNvPr id="4" name="Attēls 3">
            <a:extLst>
              <a:ext uri="{FF2B5EF4-FFF2-40B4-BE49-F238E27FC236}">
                <a16:creationId xmlns:a16="http://schemas.microsoft.com/office/drawing/2014/main" id="{58F63F66-A247-43DF-BF48-78AA577E7F2F}"/>
              </a:ext>
            </a:extLst>
          </p:cNvPr>
          <p:cNvPicPr>
            <a:picLocks noChangeAspect="1"/>
          </p:cNvPicPr>
          <p:nvPr/>
        </p:nvPicPr>
        <p:blipFill>
          <a:blip r:embed="rId4"/>
          <a:stretch>
            <a:fillRect/>
          </a:stretch>
        </p:blipFill>
        <p:spPr>
          <a:xfrm>
            <a:off x="59793" y="3152294"/>
            <a:ext cx="2981738" cy="2304256"/>
          </a:xfrm>
          <a:prstGeom prst="rect">
            <a:avLst/>
          </a:prstGeom>
        </p:spPr>
      </p:pic>
    </p:spTree>
    <p:extLst>
      <p:ext uri="{BB962C8B-B14F-4D97-AF65-F5344CB8AC3E}">
        <p14:creationId xmlns:p14="http://schemas.microsoft.com/office/powerpoint/2010/main" val="1152596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p:txBody>
          <a:bodyPr/>
          <a:lstStyle/>
          <a:p>
            <a:pPr algn="ctr"/>
            <a:r>
              <a:rPr lang="lv-LV" dirty="0"/>
              <a:t>FIZISKĀ VIDE</a:t>
            </a:r>
            <a:br>
              <a:rPr lang="lv-LV" dirty="0"/>
            </a:br>
            <a:r>
              <a:rPr lang="lv-LV" dirty="0" err="1"/>
              <a:t>Vizualizācija</a:t>
            </a:r>
            <a:endParaRPr lang="lv-LV" dirty="0"/>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302508" y="1844824"/>
            <a:ext cx="8589972" cy="4822825"/>
          </a:xfrm>
        </p:spPr>
        <p:txBody>
          <a:bodyPr/>
          <a:lstStyle/>
          <a:p>
            <a:pPr>
              <a:lnSpc>
                <a:spcPct val="107000"/>
              </a:lnSpc>
              <a:spcAft>
                <a:spcPts val="800"/>
              </a:spcAft>
            </a:pPr>
            <a:r>
              <a:rPr lang="lv-LV" sz="1800" b="1" dirty="0">
                <a:effectLst/>
                <a:ea typeface="Calibri" panose="020F0502020204030204" pitchFamily="34" charset="0"/>
                <a:cs typeface="Times New Roman" panose="02020603050405020304" pitchFamily="18" charset="0"/>
              </a:rPr>
              <a:t>Pievilcīga un interaktīva </a:t>
            </a:r>
            <a:r>
              <a:rPr lang="lv-LV" sz="1800" dirty="0">
                <a:effectLst/>
                <a:ea typeface="Calibri" panose="020F0502020204030204" pitchFamily="34" charset="0"/>
                <a:cs typeface="Times New Roman" panose="02020603050405020304" pitchFamily="18" charset="0"/>
              </a:rPr>
              <a:t>– izmantojot krāsainus attēlus, </a:t>
            </a:r>
            <a:r>
              <a:rPr lang="lv-LV" sz="1800" dirty="0" err="1">
                <a:effectLst/>
                <a:ea typeface="Calibri" panose="020F0502020204030204" pitchFamily="34" charset="0"/>
                <a:cs typeface="Times New Roman" panose="02020603050405020304" pitchFamily="18" charset="0"/>
              </a:rPr>
              <a:t>infografikas</a:t>
            </a:r>
            <a:r>
              <a:rPr lang="lv-LV" sz="1800" dirty="0">
                <a:effectLst/>
                <a:ea typeface="Calibri" panose="020F0502020204030204" pitchFamily="34" charset="0"/>
                <a:cs typeface="Times New Roman" panose="02020603050405020304" pitchFamily="18" charset="0"/>
              </a:rPr>
              <a:t>, ilustrācijas vai animācijas, lai piesaistītu uzmanību un padarītu lasīšanu aizraujošu.</a:t>
            </a:r>
          </a:p>
          <a:p>
            <a:pPr>
              <a:lnSpc>
                <a:spcPct val="107000"/>
              </a:lnSpc>
              <a:spcAft>
                <a:spcPts val="800"/>
              </a:spcAft>
            </a:pPr>
            <a:r>
              <a:rPr lang="lv-LV" sz="1800" b="1" dirty="0">
                <a:effectLst/>
                <a:ea typeface="Calibri" panose="020F0502020204030204" pitchFamily="34" charset="0"/>
                <a:cs typeface="Times New Roman" panose="02020603050405020304" pitchFamily="18" charset="0"/>
              </a:rPr>
              <a:t>Skatienam draudzīga – </a:t>
            </a:r>
            <a:r>
              <a:rPr lang="lv-LV" sz="1800" b="1" dirty="0">
                <a:ea typeface="Calibri" panose="020F0502020204030204" pitchFamily="34" charset="0"/>
                <a:cs typeface="Times New Roman" panose="02020603050405020304" pitchFamily="18" charset="0"/>
              </a:rPr>
              <a:t>n</a:t>
            </a:r>
            <a:r>
              <a:rPr lang="lv-LV" sz="1800" dirty="0">
                <a:effectLst/>
                <a:ea typeface="Calibri" panose="020F0502020204030204" pitchFamily="34" charset="0"/>
                <a:cs typeface="Times New Roman" panose="02020603050405020304" pitchFamily="18" charset="0"/>
              </a:rPr>
              <a:t>epārslogota ar tekstu, ar skaidru hierarhiju (lielāki virsraksti, īsi teikumi, labi organizēta informācija).</a:t>
            </a:r>
          </a:p>
          <a:p>
            <a:pPr>
              <a:lnSpc>
                <a:spcPct val="107000"/>
              </a:lnSpc>
              <a:spcAft>
                <a:spcPts val="800"/>
              </a:spcAft>
            </a:pPr>
            <a:r>
              <a:rPr lang="lv-LV" sz="1800" b="1" dirty="0">
                <a:effectLst/>
                <a:ea typeface="Calibri" panose="020F0502020204030204" pitchFamily="34" charset="0"/>
                <a:cs typeface="Times New Roman" panose="02020603050405020304" pitchFamily="18" charset="0"/>
              </a:rPr>
              <a:t>Veicinoša un motivējoša – </a:t>
            </a:r>
            <a:r>
              <a:rPr lang="lv-LV" sz="1800" dirty="0">
                <a:effectLst/>
                <a:ea typeface="Calibri" panose="020F0502020204030204" pitchFamily="34" charset="0"/>
                <a:cs typeface="Times New Roman" panose="02020603050405020304" pitchFamily="18" charset="0"/>
              </a:rPr>
              <a:t>iekļaujot progresu rādošus elementus (piemēram, līmeņus, sasniegumus, statistiku), lai mudinātu turpināt lasīšanu</a:t>
            </a:r>
            <a:r>
              <a:rPr lang="lv-LV" sz="1800" b="1" dirty="0">
                <a:effectLst/>
                <a:ea typeface="Calibri" panose="020F0502020204030204" pitchFamily="34" charset="0"/>
                <a:cs typeface="Times New Roman" panose="02020603050405020304" pitchFamily="18" charset="0"/>
              </a:rPr>
              <a:t>.</a:t>
            </a:r>
            <a:endParaRPr lang="lv-LV" sz="1800" dirty="0">
              <a:effectLst/>
              <a:ea typeface="Calibri" panose="020F0502020204030204" pitchFamily="34" charset="0"/>
              <a:cs typeface="Times New Roman" panose="02020603050405020304" pitchFamily="18" charset="0"/>
            </a:endParaRPr>
          </a:p>
          <a:p>
            <a:pPr>
              <a:lnSpc>
                <a:spcPct val="107000"/>
              </a:lnSpc>
              <a:spcAft>
                <a:spcPts val="800"/>
              </a:spcAft>
            </a:pPr>
            <a:r>
              <a:rPr lang="lv-LV" sz="1800" b="1" dirty="0">
                <a:effectLst/>
                <a:ea typeface="Calibri" panose="020F0502020204030204" pitchFamily="34" charset="0"/>
                <a:cs typeface="Times New Roman" panose="02020603050405020304" pitchFamily="18" charset="0"/>
              </a:rPr>
              <a:t>Multimodāla </a:t>
            </a:r>
            <a:r>
              <a:rPr lang="lv-LV" sz="1800" dirty="0">
                <a:effectLst/>
                <a:ea typeface="Calibri" panose="020F0502020204030204" pitchFamily="34" charset="0"/>
                <a:cs typeface="Times New Roman" panose="02020603050405020304" pitchFamily="18" charset="0"/>
              </a:rPr>
              <a:t>– </a:t>
            </a:r>
            <a:r>
              <a:rPr lang="lv-LV" sz="1800" dirty="0">
                <a:ea typeface="Calibri" panose="020F0502020204030204" pitchFamily="34" charset="0"/>
                <a:cs typeface="Times New Roman" panose="02020603050405020304" pitchFamily="18" charset="0"/>
              </a:rPr>
              <a:t>a</a:t>
            </a:r>
            <a:r>
              <a:rPr lang="lv-LV" sz="1800" dirty="0">
                <a:effectLst/>
                <a:ea typeface="Calibri" panose="020F0502020204030204" pitchFamily="34" charset="0"/>
                <a:cs typeface="Times New Roman" panose="02020603050405020304" pitchFamily="18" charset="0"/>
              </a:rPr>
              <a:t>pvienojot vizuālos elementus ar audio (piemēram, tekstu, kas tiek nolasīts skaļi) un kinētiskajiem (interaktīvas grāmatas, kur var klikšķināt vai vilkt elementus).</a:t>
            </a:r>
          </a:p>
          <a:p>
            <a:pPr>
              <a:lnSpc>
                <a:spcPct val="107000"/>
              </a:lnSpc>
              <a:spcAft>
                <a:spcPts val="800"/>
              </a:spcAft>
            </a:pPr>
            <a:r>
              <a:rPr lang="lv-LV" sz="1800" b="1" dirty="0">
                <a:effectLst/>
                <a:ea typeface="Calibri" panose="020F0502020204030204" pitchFamily="34" charset="0"/>
                <a:cs typeface="Times New Roman" panose="02020603050405020304" pitchFamily="18" charset="0"/>
              </a:rPr>
              <a:t>Konkrētai mērķauditorijai atbilstoša –</a:t>
            </a:r>
            <a:r>
              <a:rPr lang="lv-LV" sz="1800" dirty="0">
                <a:effectLst/>
                <a:ea typeface="Calibri" panose="020F0502020204030204" pitchFamily="34" charset="0"/>
                <a:cs typeface="Times New Roman" panose="02020603050405020304" pitchFamily="18" charset="0"/>
              </a:rPr>
              <a:t> bērniem, jāizmanto spēles elementi un draudzīgs dizains. </a:t>
            </a:r>
          </a:p>
          <a:p>
            <a:endParaRPr lang="lv-LV" sz="4000" dirty="0"/>
          </a:p>
        </p:txBody>
      </p:sp>
    </p:spTree>
    <p:extLst>
      <p:ext uri="{BB962C8B-B14F-4D97-AF65-F5344CB8AC3E}">
        <p14:creationId xmlns:p14="http://schemas.microsoft.com/office/powerpoint/2010/main" val="496733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5567AB6-E008-49D2-B23E-8808CDDA4E40}"/>
              </a:ext>
            </a:extLst>
          </p:cNvPr>
          <p:cNvSpPr>
            <a:spLocks noGrp="1"/>
          </p:cNvSpPr>
          <p:nvPr>
            <p:ph type="title"/>
          </p:nvPr>
        </p:nvSpPr>
        <p:spPr>
          <a:xfrm>
            <a:off x="395536" y="548680"/>
            <a:ext cx="7416800" cy="508000"/>
          </a:xfrm>
        </p:spPr>
        <p:txBody>
          <a:bodyPr/>
          <a:lstStyle/>
          <a:p>
            <a:r>
              <a:rPr lang="lv-LV" dirty="0"/>
              <a:t>FIZISKĀ VIDE</a:t>
            </a:r>
            <a:br>
              <a:rPr lang="lv-LV" dirty="0"/>
            </a:br>
            <a:r>
              <a:rPr lang="lv-LV" sz="2800" dirty="0"/>
              <a:t>IZGLĪTOJAMO LĪDZDALĪBA VIDES VEIDOŠANĀ</a:t>
            </a:r>
          </a:p>
        </p:txBody>
      </p:sp>
      <p:pic>
        <p:nvPicPr>
          <p:cNvPr id="8" name="Satura vietturis 7">
            <a:extLst>
              <a:ext uri="{FF2B5EF4-FFF2-40B4-BE49-F238E27FC236}">
                <a16:creationId xmlns:a16="http://schemas.microsoft.com/office/drawing/2014/main" id="{55FE6A46-E72B-47EC-9E20-28B7D79D6882}"/>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102510" y="3752535"/>
            <a:ext cx="4128459" cy="3096344"/>
          </a:xfrm>
        </p:spPr>
      </p:pic>
      <p:pic>
        <p:nvPicPr>
          <p:cNvPr id="6" name="Satura vietturis 5">
            <a:extLst>
              <a:ext uri="{FF2B5EF4-FFF2-40B4-BE49-F238E27FC236}">
                <a16:creationId xmlns:a16="http://schemas.microsoft.com/office/drawing/2014/main" id="{E889C853-7BFB-450D-B7BC-D7303642022B}"/>
              </a:ext>
            </a:extLst>
          </p:cNvPr>
          <p:cNvPicPr>
            <a:picLocks noGrp="1" noChangeAspect="1"/>
          </p:cNvPicPr>
          <p:nvPr>
            <p:ph sz="half" idx="1"/>
          </p:nvPr>
        </p:nvPicPr>
        <p:blipFill rotWithShape="1">
          <a:blip r:embed="rId3"/>
          <a:srcRect t="19476" b="14871"/>
          <a:stretch/>
        </p:blipFill>
        <p:spPr>
          <a:xfrm>
            <a:off x="102511" y="1930968"/>
            <a:ext cx="4128458" cy="2160240"/>
          </a:xfrm>
          <a:prstGeom prst="rect">
            <a:avLst/>
          </a:prstGeom>
        </p:spPr>
      </p:pic>
      <p:pic>
        <p:nvPicPr>
          <p:cNvPr id="10" name="Attēls 9">
            <a:extLst>
              <a:ext uri="{FF2B5EF4-FFF2-40B4-BE49-F238E27FC236}">
                <a16:creationId xmlns:a16="http://schemas.microsoft.com/office/drawing/2014/main" id="{9FFF22ED-1251-443F-B95A-02F7F85407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1930968"/>
            <a:ext cx="3457052" cy="4609403"/>
          </a:xfrm>
          <a:prstGeom prst="rect">
            <a:avLst/>
          </a:prstGeom>
        </p:spPr>
      </p:pic>
    </p:spTree>
    <p:extLst>
      <p:ext uri="{BB962C8B-B14F-4D97-AF65-F5344CB8AC3E}">
        <p14:creationId xmlns:p14="http://schemas.microsoft.com/office/powerpoint/2010/main" val="1324007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691005" y="-21309"/>
            <a:ext cx="3452995" cy="3452995"/>
          </a:xfrm>
          <a:prstGeom prst="rect">
            <a:avLst/>
          </a:prstGeom>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91535" y="1197331"/>
            <a:ext cx="3456383" cy="4608512"/>
          </a:xfrm>
        </p:spPr>
      </p:pic>
      <p:sp>
        <p:nvSpPr>
          <p:cNvPr id="5" name="AutoShape 2" descr="blob:https://web.whatsapp.com/153ae51e-007a-4974-a3c5-52abf308225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
        <p:nvSpPr>
          <p:cNvPr id="7" name="AutoShape 4" descr="blob:https://web.whatsapp.com/44affbb0-a86d-40c4-891f-8785a5b948b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84" y="0"/>
            <a:ext cx="2333857" cy="414908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7" y="3661691"/>
            <a:ext cx="2354905" cy="3139874"/>
          </a:xfrm>
          <a:prstGeom prst="rect">
            <a:avLst/>
          </a:prstGeom>
        </p:spPr>
      </p:pic>
      <p:sp>
        <p:nvSpPr>
          <p:cNvPr id="11" name="AutoShape 6" descr="blob:https://web.whatsapp.com/589ff886-c6d8-4c78-b581-2e2005b6052b"/>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12" name="Picture 11"/>
          <p:cNvPicPr>
            <a:picLocks noChangeAspect="1"/>
          </p:cNvPicPr>
          <p:nvPr/>
        </p:nvPicPr>
        <p:blipFill rotWithShape="1">
          <a:blip r:embed="rId6"/>
          <a:srcRect l="26520" r="16020"/>
          <a:stretch/>
        </p:blipFill>
        <p:spPr>
          <a:xfrm>
            <a:off x="5788125" y="3568921"/>
            <a:ext cx="3351572" cy="3165220"/>
          </a:xfrm>
          <a:prstGeom prst="rect">
            <a:avLst/>
          </a:prstGeom>
        </p:spPr>
      </p:pic>
      <p:sp>
        <p:nvSpPr>
          <p:cNvPr id="17" name="TextBox 16">
            <a:extLst>
              <a:ext uri="{FF2B5EF4-FFF2-40B4-BE49-F238E27FC236}">
                <a16:creationId xmlns:a16="http://schemas.microsoft.com/office/drawing/2014/main" id="{53C1DF5A-4B8D-4AB9-9DD1-FBEF31D1E3E3}"/>
              </a:ext>
            </a:extLst>
          </p:cNvPr>
          <p:cNvSpPr txBox="1"/>
          <p:nvPr/>
        </p:nvSpPr>
        <p:spPr>
          <a:xfrm>
            <a:off x="2154798" y="30338"/>
            <a:ext cx="3688607" cy="923330"/>
          </a:xfrm>
          <a:prstGeom prst="rect">
            <a:avLst/>
          </a:prstGeom>
          <a:noFill/>
        </p:spPr>
        <p:txBody>
          <a:bodyPr wrap="square">
            <a:spAutoFit/>
          </a:bodyPr>
          <a:lstStyle/>
          <a:p>
            <a:pPr algn="ctr"/>
            <a:r>
              <a:rPr lang="lv-LV" dirty="0">
                <a:solidFill>
                  <a:schemeClr val="tx2"/>
                </a:solidFill>
              </a:rPr>
              <a:t>FIZISKĀ VIDE</a:t>
            </a:r>
            <a:br>
              <a:rPr lang="lv-LV" dirty="0">
                <a:solidFill>
                  <a:schemeClr val="tx2"/>
                </a:solidFill>
              </a:rPr>
            </a:br>
            <a:r>
              <a:rPr lang="lv-LV" dirty="0">
                <a:solidFill>
                  <a:schemeClr val="tx2"/>
                </a:solidFill>
              </a:rPr>
              <a:t>IZGLĪTOJAMO LĪDZDALĪBA VIDES VEIDOŠANĀ</a:t>
            </a:r>
          </a:p>
        </p:txBody>
      </p:sp>
    </p:spTree>
    <p:extLst>
      <p:ext uri="{BB962C8B-B14F-4D97-AF65-F5344CB8AC3E}">
        <p14:creationId xmlns:p14="http://schemas.microsoft.com/office/powerpoint/2010/main" val="3487957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32B7EFB-F1F4-4C15-89DB-21FB075F22B9}"/>
              </a:ext>
            </a:extLst>
          </p:cNvPr>
          <p:cNvSpPr>
            <a:spLocks noGrp="1"/>
          </p:cNvSpPr>
          <p:nvPr>
            <p:ph type="title"/>
          </p:nvPr>
        </p:nvSpPr>
        <p:spPr/>
        <p:txBody>
          <a:bodyPr/>
          <a:lstStyle/>
          <a:p>
            <a:pPr algn="ctr"/>
            <a:r>
              <a:rPr lang="lv-LV" dirty="0"/>
              <a:t>FIZISKĀ VIDE</a:t>
            </a:r>
            <a:br>
              <a:rPr lang="lv-LV" dirty="0"/>
            </a:br>
            <a:r>
              <a:rPr lang="lv-LV" sz="2800" dirty="0"/>
              <a:t>IZGLĪTOJAMO LĪDZDALĪBA VIDES VEIDOŠANĀ</a:t>
            </a:r>
          </a:p>
        </p:txBody>
      </p:sp>
      <p:pic>
        <p:nvPicPr>
          <p:cNvPr id="8" name="Satura vietturis 7">
            <a:extLst>
              <a:ext uri="{FF2B5EF4-FFF2-40B4-BE49-F238E27FC236}">
                <a16:creationId xmlns:a16="http://schemas.microsoft.com/office/drawing/2014/main" id="{D5F1E636-718A-4052-A80F-170357D8EC0F}"/>
              </a:ext>
            </a:extLst>
          </p:cNvPr>
          <p:cNvPicPr>
            <a:picLocks noGrp="1" noChangeAspect="1"/>
          </p:cNvPicPr>
          <p:nvPr>
            <p:ph idx="1"/>
          </p:nvPr>
        </p:nvPicPr>
        <p:blipFill rotWithShape="1">
          <a:blip r:embed="rId2"/>
          <a:srcRect t="13471" b="7397"/>
          <a:stretch/>
        </p:blipFill>
        <p:spPr>
          <a:xfrm>
            <a:off x="107504" y="1673188"/>
            <a:ext cx="4394018" cy="4636132"/>
          </a:xfrm>
          <a:prstGeom prst="rect">
            <a:avLst/>
          </a:prstGeom>
        </p:spPr>
      </p:pic>
      <p:sp>
        <p:nvSpPr>
          <p:cNvPr id="9" name="AutoShape 4">
            <a:extLst>
              <a:ext uri="{FF2B5EF4-FFF2-40B4-BE49-F238E27FC236}">
                <a16:creationId xmlns:a16="http://schemas.microsoft.com/office/drawing/2014/main" id="{843A2CB3-1580-4F21-92BD-9F4EA35E6F1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4" name="Attēls 3">
            <a:extLst>
              <a:ext uri="{FF2B5EF4-FFF2-40B4-BE49-F238E27FC236}">
                <a16:creationId xmlns:a16="http://schemas.microsoft.com/office/drawing/2014/main" id="{B4F90DAA-15D7-453C-AF63-A88D7ADB768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0559" b="10969"/>
          <a:stretch/>
        </p:blipFill>
        <p:spPr>
          <a:xfrm>
            <a:off x="4674444" y="1790357"/>
            <a:ext cx="4240571" cy="4436876"/>
          </a:xfrm>
          <a:prstGeom prst="rect">
            <a:avLst/>
          </a:prstGeom>
        </p:spPr>
      </p:pic>
    </p:spTree>
    <p:extLst>
      <p:ext uri="{BB962C8B-B14F-4D97-AF65-F5344CB8AC3E}">
        <p14:creationId xmlns:p14="http://schemas.microsoft.com/office/powerpoint/2010/main" val="3642244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a:xfrm>
            <a:off x="373658" y="620688"/>
            <a:ext cx="7416800" cy="508000"/>
          </a:xfrm>
        </p:spPr>
        <p:txBody>
          <a:bodyPr/>
          <a:lstStyle/>
          <a:p>
            <a:pPr algn="ctr"/>
            <a:r>
              <a:rPr lang="lv-LV" dirty="0"/>
              <a:t>FIZISKĀ VIDE</a:t>
            </a:r>
            <a:br>
              <a:rPr lang="lv-LV" dirty="0"/>
            </a:br>
            <a:r>
              <a:rPr lang="lv-LV" sz="2800" dirty="0"/>
              <a:t>IZGLĪTOJAMO LĪDZDALĪBA VIDES VEIDOŠANĀ</a:t>
            </a:r>
          </a:p>
        </p:txBody>
      </p:sp>
      <p:pic>
        <p:nvPicPr>
          <p:cNvPr id="3074" name="Picture 2" descr="Lasīšanas pēcpusdienas. 19">
            <a:extLst>
              <a:ext uri="{FF2B5EF4-FFF2-40B4-BE49-F238E27FC236}">
                <a16:creationId xmlns:a16="http://schemas.microsoft.com/office/drawing/2014/main" id="{23A64350-3B0A-4CA2-B210-AD4867CEF1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195"/>
          <a:stretch/>
        </p:blipFill>
        <p:spPr bwMode="auto">
          <a:xfrm>
            <a:off x="4572000" y="1700808"/>
            <a:ext cx="4240281" cy="5133854"/>
          </a:xfrm>
          <a:prstGeom prst="rect">
            <a:avLst/>
          </a:prstGeom>
          <a:noFill/>
          <a:extLst>
            <a:ext uri="{909E8E84-426E-40DD-AFC4-6F175D3DCCD1}">
              <a14:hiddenFill xmlns:a14="http://schemas.microsoft.com/office/drawing/2010/main">
                <a:solidFill>
                  <a:srgbClr val="FFFFFF"/>
                </a:solidFill>
              </a14:hiddenFill>
            </a:ext>
          </a:extLst>
        </p:spPr>
      </p:pic>
      <p:pic>
        <p:nvPicPr>
          <p:cNvPr id="4" name="Attēls 3">
            <a:extLst>
              <a:ext uri="{FF2B5EF4-FFF2-40B4-BE49-F238E27FC236}">
                <a16:creationId xmlns:a16="http://schemas.microsoft.com/office/drawing/2014/main" id="{58CAB6C0-4B39-4A9A-9970-DE3CBD402457}"/>
              </a:ext>
            </a:extLst>
          </p:cNvPr>
          <p:cNvPicPr>
            <a:picLocks noChangeAspect="1"/>
          </p:cNvPicPr>
          <p:nvPr/>
        </p:nvPicPr>
        <p:blipFill>
          <a:blip r:embed="rId3"/>
          <a:stretch>
            <a:fillRect/>
          </a:stretch>
        </p:blipFill>
        <p:spPr>
          <a:xfrm>
            <a:off x="395536" y="1749478"/>
            <a:ext cx="3813888" cy="5085184"/>
          </a:xfrm>
          <a:prstGeom prst="rect">
            <a:avLst/>
          </a:prstGeom>
        </p:spPr>
      </p:pic>
    </p:spTree>
    <p:extLst>
      <p:ext uri="{BB962C8B-B14F-4D97-AF65-F5344CB8AC3E}">
        <p14:creationId xmlns:p14="http://schemas.microsoft.com/office/powerpoint/2010/main" val="2983615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a:xfrm>
            <a:off x="373658" y="620688"/>
            <a:ext cx="7416800" cy="508000"/>
          </a:xfrm>
        </p:spPr>
        <p:txBody>
          <a:bodyPr/>
          <a:lstStyle/>
          <a:p>
            <a:pPr algn="ctr"/>
            <a:r>
              <a:rPr lang="lv-LV" dirty="0"/>
              <a:t>FIZISKĀ VIDE</a:t>
            </a:r>
            <a:br>
              <a:rPr lang="lv-LV" dirty="0"/>
            </a:br>
            <a:r>
              <a:rPr lang="lv-LV" sz="2800" dirty="0"/>
              <a:t>IZGLĪTOJAMO LĪDZDALĪBA VIDES VEIDOŠANĀ</a:t>
            </a:r>
          </a:p>
        </p:txBody>
      </p:sp>
      <p:pic>
        <p:nvPicPr>
          <p:cNvPr id="5" name="Attēls 4">
            <a:extLst>
              <a:ext uri="{FF2B5EF4-FFF2-40B4-BE49-F238E27FC236}">
                <a16:creationId xmlns:a16="http://schemas.microsoft.com/office/drawing/2014/main" id="{10E4B27C-8B44-4237-8FE8-2D47FAF13E40}"/>
              </a:ext>
            </a:extLst>
          </p:cNvPr>
          <p:cNvPicPr>
            <a:picLocks noChangeAspect="1"/>
          </p:cNvPicPr>
          <p:nvPr/>
        </p:nvPicPr>
        <p:blipFill rotWithShape="1">
          <a:blip r:embed="rId2">
            <a:extLst>
              <a:ext uri="{28A0092B-C50C-407E-A947-70E740481C1C}">
                <a14:useLocalDpi xmlns:a14="http://schemas.microsoft.com/office/drawing/2010/main" val="0"/>
              </a:ext>
            </a:extLst>
          </a:blip>
          <a:srcRect t="2928" r="2899"/>
          <a:stretch/>
        </p:blipFill>
        <p:spPr>
          <a:xfrm>
            <a:off x="1977839" y="1723110"/>
            <a:ext cx="5188322" cy="5134890"/>
          </a:xfrm>
          <a:prstGeom prst="rect">
            <a:avLst/>
          </a:prstGeom>
        </p:spPr>
      </p:pic>
      <p:sp>
        <p:nvSpPr>
          <p:cNvPr id="3" name="AutoShape 2">
            <a:extLst>
              <a:ext uri="{FF2B5EF4-FFF2-40B4-BE49-F238E27FC236}">
                <a16:creationId xmlns:a16="http://schemas.microsoft.com/office/drawing/2014/main" id="{40B856AC-649D-457B-AAE3-09FA9BCE9F1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Tree>
    <p:extLst>
      <p:ext uri="{BB962C8B-B14F-4D97-AF65-F5344CB8AC3E}">
        <p14:creationId xmlns:p14="http://schemas.microsoft.com/office/powerpoint/2010/main" val="2182784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a:xfrm>
            <a:off x="373658" y="620688"/>
            <a:ext cx="7416800" cy="508000"/>
          </a:xfrm>
        </p:spPr>
        <p:txBody>
          <a:bodyPr/>
          <a:lstStyle/>
          <a:p>
            <a:pPr algn="ctr"/>
            <a:r>
              <a:rPr lang="lv-LV" dirty="0"/>
              <a:t>FIZISKĀ VIDE</a:t>
            </a:r>
            <a:br>
              <a:rPr lang="lv-LV" dirty="0"/>
            </a:br>
            <a:r>
              <a:rPr lang="lv-LV" sz="2800" dirty="0"/>
              <a:t>IZGLĪTOJAMO LĪDZDALĪBA VIDES VEIDOŠANĀ</a:t>
            </a:r>
          </a:p>
        </p:txBody>
      </p:sp>
      <p:sp>
        <p:nvSpPr>
          <p:cNvPr id="3" name="AutoShape 2">
            <a:extLst>
              <a:ext uri="{FF2B5EF4-FFF2-40B4-BE49-F238E27FC236}">
                <a16:creationId xmlns:a16="http://schemas.microsoft.com/office/drawing/2014/main" id="{40B856AC-649D-457B-AAE3-09FA9BCE9F1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4" name="Attēls 3">
            <a:extLst>
              <a:ext uri="{FF2B5EF4-FFF2-40B4-BE49-F238E27FC236}">
                <a16:creationId xmlns:a16="http://schemas.microsoft.com/office/drawing/2014/main" id="{869A0867-A7FF-4A65-90D2-3D7271EC1C07}"/>
              </a:ext>
            </a:extLst>
          </p:cNvPr>
          <p:cNvPicPr>
            <a:picLocks noChangeAspect="1"/>
          </p:cNvPicPr>
          <p:nvPr/>
        </p:nvPicPr>
        <p:blipFill>
          <a:blip r:embed="rId2"/>
          <a:stretch>
            <a:fillRect/>
          </a:stretch>
        </p:blipFill>
        <p:spPr>
          <a:xfrm>
            <a:off x="2631275" y="1700808"/>
            <a:ext cx="4186250" cy="5085310"/>
          </a:xfrm>
          <a:prstGeom prst="rect">
            <a:avLst/>
          </a:prstGeom>
        </p:spPr>
      </p:pic>
    </p:spTree>
    <p:extLst>
      <p:ext uri="{BB962C8B-B14F-4D97-AF65-F5344CB8AC3E}">
        <p14:creationId xmlns:p14="http://schemas.microsoft.com/office/powerpoint/2010/main" val="2344492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587884AA-9EBC-42A0-B5A5-5CECF92E47B2}"/>
              </a:ext>
            </a:extLst>
          </p:cNvPr>
          <p:cNvSpPr>
            <a:spLocks noGrp="1" noChangeArrowheads="1"/>
          </p:cNvSpPr>
          <p:nvPr>
            <p:ph type="title"/>
          </p:nvPr>
        </p:nvSpPr>
        <p:spPr>
          <a:xfrm>
            <a:off x="827088" y="549275"/>
            <a:ext cx="5616575" cy="649288"/>
          </a:xfrm>
        </p:spPr>
        <p:txBody>
          <a:bodyPr/>
          <a:lstStyle/>
          <a:p>
            <a:r>
              <a:rPr lang="lv-LV" altLang="lv-LV" sz="4000" dirty="0">
                <a:latin typeface="Tahoma" panose="020B0604030504040204" pitchFamily="34" charset="0"/>
              </a:rPr>
              <a:t>Kas ir lasītprasme?</a:t>
            </a:r>
            <a:endParaRPr lang="uk-UA" altLang="lv-LV" sz="4000" dirty="0">
              <a:latin typeface="Tahoma" panose="020B0604030504040204" pitchFamily="34" charset="0"/>
            </a:endParaRPr>
          </a:p>
        </p:txBody>
      </p:sp>
      <p:sp>
        <p:nvSpPr>
          <p:cNvPr id="36867" name="Rectangle 3">
            <a:extLst>
              <a:ext uri="{FF2B5EF4-FFF2-40B4-BE49-F238E27FC236}">
                <a16:creationId xmlns:a16="http://schemas.microsoft.com/office/drawing/2014/main" id="{52599224-A8C7-4FB8-AEE9-DA1121C4E108}"/>
              </a:ext>
            </a:extLst>
          </p:cNvPr>
          <p:cNvSpPr>
            <a:spLocks noGrp="1" noChangeArrowheads="1"/>
          </p:cNvSpPr>
          <p:nvPr>
            <p:ph type="body" idx="1"/>
          </p:nvPr>
        </p:nvSpPr>
        <p:spPr>
          <a:xfrm>
            <a:off x="323850" y="1844675"/>
            <a:ext cx="8208963" cy="4202113"/>
          </a:xfrm>
        </p:spPr>
        <p:txBody>
          <a:bodyPr/>
          <a:lstStyle/>
          <a:p>
            <a:pPr marL="0" indent="0">
              <a:buNone/>
            </a:pPr>
            <a:r>
              <a:rPr lang="lv-LV" sz="1600" dirty="0"/>
              <a:t>Lasītprasme pirmsskolas vecumā ietver ne tikai burtu atpazīšanu un vārdu lasīšanu, bet arī valodas izpratni, stāstu uztveri un komunikācijas prasmes. Tā attīstās pakāpeniski un ietver vairākus būtiskus aspektus:</a:t>
            </a:r>
          </a:p>
          <a:p>
            <a:pPr marL="0" indent="0">
              <a:buNone/>
            </a:pPr>
            <a:endParaRPr lang="lv-LV" sz="1600" dirty="0"/>
          </a:p>
          <a:p>
            <a:r>
              <a:rPr lang="lv-LV" sz="1600" b="1" dirty="0"/>
              <a:t>Fonemātiskā apziņa</a:t>
            </a:r>
            <a:r>
              <a:rPr lang="lv-LV" sz="1600" dirty="0"/>
              <a:t> – bērns sāk saprast, ka vārdi sastāv no skaņām, un spēj tās atšķirt.</a:t>
            </a:r>
          </a:p>
          <a:p>
            <a:r>
              <a:rPr lang="lv-LV" sz="1600" b="1" dirty="0"/>
              <a:t>Burtu atpazīšana</a:t>
            </a:r>
            <a:r>
              <a:rPr lang="lv-LV" sz="1600" dirty="0"/>
              <a:t> – spēja atšķirt burtus un saistīt tos ar konkrētām skaņām.</a:t>
            </a:r>
          </a:p>
          <a:p>
            <a:r>
              <a:rPr lang="lv-LV" sz="1600" b="1" dirty="0"/>
              <a:t>Vārdu veidošana un lasīšana</a:t>
            </a:r>
            <a:r>
              <a:rPr lang="lv-LV" sz="1600" dirty="0"/>
              <a:t> – sākumā bērni apgūst atsevišķus vārdus, vēlāk vienkāršus teikumus.</a:t>
            </a:r>
          </a:p>
          <a:p>
            <a:r>
              <a:rPr lang="lv-LV" sz="1600" b="1" dirty="0"/>
              <a:t>Teksta izpratne</a:t>
            </a:r>
            <a:r>
              <a:rPr lang="lv-LV" sz="1600" dirty="0"/>
              <a:t> – spēja saprast stāstu vai informāciju no attēliem un vārdiem.</a:t>
            </a:r>
          </a:p>
          <a:p>
            <a:r>
              <a:rPr lang="lv-LV" sz="1600" b="1" dirty="0"/>
              <a:t>Stāstīšanas prasme</a:t>
            </a:r>
            <a:r>
              <a:rPr lang="lv-LV" sz="1600" dirty="0"/>
              <a:t> – bērni mācās veidot stāstus, saistīt idejas un aprakstīt notikumus.</a:t>
            </a:r>
          </a:p>
          <a:p>
            <a:pPr marL="0" indent="0">
              <a:buNone/>
            </a:pPr>
            <a:endParaRPr lang="lv-LV" sz="1600" dirty="0"/>
          </a:p>
          <a:p>
            <a:pPr marL="0" indent="0">
              <a:buNone/>
            </a:pPr>
            <a:r>
              <a:rPr lang="lv-LV" sz="1600" dirty="0"/>
              <a:t>Pirmsskolas vecumā lasītprasmes attīstību veicina rotaļas, sarunas ar pieaugušajiem, attēlu grāmatas, dzejoļi, dziesmas un digitālie rīki, kas pielāgoti bērnu uztveres spējām.</a:t>
            </a:r>
          </a:p>
          <a:p>
            <a:pPr>
              <a:lnSpc>
                <a:spcPct val="80000"/>
              </a:lnSpc>
            </a:pPr>
            <a:endParaRPr lang="en-US" altLang="ko-KR" sz="2000" dirty="0">
              <a:latin typeface="Verdana" panose="020B0604030504040204" pitchFamily="34" charset="0"/>
              <a:ea typeface="굴림" panose="020B0503020000020004" pitchFamily="34" charset="-127"/>
            </a:endParaRPr>
          </a:p>
          <a:p>
            <a:pPr>
              <a:lnSpc>
                <a:spcPct val="80000"/>
              </a:lnSpc>
            </a:pPr>
            <a:endParaRPr lang="en-US" altLang="ko-KR" sz="2000" dirty="0">
              <a:latin typeface="Verdana" panose="020B0604030504040204" pitchFamily="34" charset="0"/>
              <a:ea typeface="굴림" panose="020B0503020000020004" pitchFamily="34" charset="-127"/>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17E776CA-F3CB-44EF-9161-F537463EC7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916832"/>
            <a:ext cx="3551342" cy="4735123"/>
          </a:xfrm>
          <a:prstGeom prst="rect">
            <a:avLst/>
          </a:prstGeom>
        </p:spPr>
      </p:pic>
      <p:sp>
        <p:nvSpPr>
          <p:cNvPr id="8" name="TextBox 7">
            <a:extLst>
              <a:ext uri="{FF2B5EF4-FFF2-40B4-BE49-F238E27FC236}">
                <a16:creationId xmlns:a16="http://schemas.microsoft.com/office/drawing/2014/main" id="{B60A348B-CE57-40D5-9781-00F53ADF75AD}"/>
              </a:ext>
            </a:extLst>
          </p:cNvPr>
          <p:cNvSpPr txBox="1"/>
          <p:nvPr/>
        </p:nvSpPr>
        <p:spPr>
          <a:xfrm>
            <a:off x="107504" y="0"/>
            <a:ext cx="6678488" cy="1754326"/>
          </a:xfrm>
          <a:prstGeom prst="rect">
            <a:avLst/>
          </a:prstGeom>
          <a:noFill/>
        </p:spPr>
        <p:txBody>
          <a:bodyPr wrap="square">
            <a:spAutoFit/>
          </a:bodyPr>
          <a:lstStyle/>
          <a:p>
            <a:r>
              <a:rPr kumimoji="0" lang="lv-LV" sz="3600" b="1" i="0" u="none" strike="noStrike" kern="1200" cap="none" spc="0" normalizeH="0" baseline="0" noProof="0" dirty="0">
                <a:ln>
                  <a:noFill/>
                </a:ln>
                <a:solidFill>
                  <a:srgbClr val="080808"/>
                </a:solidFill>
                <a:effectLst/>
                <a:uLnTx/>
                <a:uFillTx/>
                <a:latin typeface="Arial"/>
                <a:ea typeface="+mj-ea"/>
                <a:cs typeface="+mj-cs"/>
              </a:rPr>
              <a:t>FIZISKĀ VIDE</a:t>
            </a:r>
            <a:br>
              <a:rPr kumimoji="0" lang="lv-LV" sz="3600" b="1" i="0" u="none" strike="noStrike" kern="1200" cap="none" spc="0" normalizeH="0" baseline="0" noProof="0" dirty="0">
                <a:ln>
                  <a:noFill/>
                </a:ln>
                <a:solidFill>
                  <a:srgbClr val="080808"/>
                </a:solidFill>
                <a:effectLst/>
                <a:uLnTx/>
                <a:uFillTx/>
                <a:latin typeface="Arial"/>
                <a:ea typeface="+mj-ea"/>
                <a:cs typeface="+mj-cs"/>
              </a:rPr>
            </a:br>
            <a:r>
              <a:rPr lang="lv-LV" sz="3600" dirty="0">
                <a:solidFill>
                  <a:srgbClr val="080808"/>
                </a:solidFill>
                <a:latin typeface="Arial"/>
                <a:ea typeface="+mj-ea"/>
                <a:cs typeface="+mj-cs"/>
              </a:rPr>
              <a:t>PEDAGOGU</a:t>
            </a:r>
            <a:r>
              <a:rPr kumimoji="0" lang="lv-LV" sz="3600" b="1" i="0" u="none" strike="noStrike" kern="1200" cap="none" spc="0" normalizeH="0" baseline="0" noProof="0" dirty="0">
                <a:ln>
                  <a:noFill/>
                </a:ln>
                <a:solidFill>
                  <a:srgbClr val="080808"/>
                </a:solidFill>
                <a:effectLst/>
                <a:uLnTx/>
                <a:uFillTx/>
                <a:latin typeface="Arial"/>
                <a:ea typeface="+mj-ea"/>
                <a:cs typeface="+mj-cs"/>
              </a:rPr>
              <a:t> LĪDZDALĪBA VIDES VEIDOŠANĀ</a:t>
            </a:r>
            <a:endParaRPr lang="lv-LV" dirty="0"/>
          </a:p>
        </p:txBody>
      </p:sp>
      <p:pic>
        <p:nvPicPr>
          <p:cNvPr id="10" name="Attēls 9">
            <a:extLst>
              <a:ext uri="{FF2B5EF4-FFF2-40B4-BE49-F238E27FC236}">
                <a16:creationId xmlns:a16="http://schemas.microsoft.com/office/drawing/2014/main" id="{14DAC76E-266E-4E6A-937B-1111EBD1E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1916831"/>
            <a:ext cx="3551342" cy="4735123"/>
          </a:xfrm>
          <a:prstGeom prst="rect">
            <a:avLst/>
          </a:prstGeom>
        </p:spPr>
      </p:pic>
    </p:spTree>
    <p:extLst>
      <p:ext uri="{BB962C8B-B14F-4D97-AF65-F5344CB8AC3E}">
        <p14:creationId xmlns:p14="http://schemas.microsoft.com/office/powerpoint/2010/main" val="3323746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A348B-CE57-40D5-9781-00F53ADF75AD}"/>
              </a:ext>
            </a:extLst>
          </p:cNvPr>
          <p:cNvSpPr txBox="1"/>
          <p:nvPr/>
        </p:nvSpPr>
        <p:spPr>
          <a:xfrm>
            <a:off x="107504" y="0"/>
            <a:ext cx="6678488" cy="1754326"/>
          </a:xfrm>
          <a:prstGeom prst="rect">
            <a:avLst/>
          </a:prstGeom>
          <a:noFill/>
        </p:spPr>
        <p:txBody>
          <a:bodyPr wrap="square">
            <a:spAutoFit/>
          </a:bodyPr>
          <a:lstStyle/>
          <a:p>
            <a:r>
              <a:rPr kumimoji="0" lang="lv-LV" sz="3600" b="1" i="0" u="none" strike="noStrike" kern="1200" cap="none" spc="0" normalizeH="0" baseline="0" noProof="0" dirty="0">
                <a:ln>
                  <a:noFill/>
                </a:ln>
                <a:solidFill>
                  <a:srgbClr val="080808"/>
                </a:solidFill>
                <a:effectLst/>
                <a:uLnTx/>
                <a:uFillTx/>
                <a:latin typeface="Arial"/>
                <a:ea typeface="+mj-ea"/>
                <a:cs typeface="+mj-cs"/>
              </a:rPr>
              <a:t>FIZISKĀ VIDE</a:t>
            </a:r>
            <a:br>
              <a:rPr kumimoji="0" lang="lv-LV" sz="3600" b="1" i="0" u="none" strike="noStrike" kern="1200" cap="none" spc="0" normalizeH="0" baseline="0" noProof="0" dirty="0">
                <a:ln>
                  <a:noFill/>
                </a:ln>
                <a:solidFill>
                  <a:srgbClr val="080808"/>
                </a:solidFill>
                <a:effectLst/>
                <a:uLnTx/>
                <a:uFillTx/>
                <a:latin typeface="Arial"/>
                <a:ea typeface="+mj-ea"/>
                <a:cs typeface="+mj-cs"/>
              </a:rPr>
            </a:br>
            <a:r>
              <a:rPr lang="lv-LV" sz="3600" dirty="0">
                <a:solidFill>
                  <a:srgbClr val="080808"/>
                </a:solidFill>
                <a:latin typeface="Arial"/>
                <a:ea typeface="+mj-ea"/>
                <a:cs typeface="+mj-cs"/>
              </a:rPr>
              <a:t>PEDAGOGU</a:t>
            </a:r>
            <a:r>
              <a:rPr kumimoji="0" lang="lv-LV" sz="3600" b="1" i="0" u="none" strike="noStrike" kern="1200" cap="none" spc="0" normalizeH="0" baseline="0" noProof="0" dirty="0">
                <a:ln>
                  <a:noFill/>
                </a:ln>
                <a:solidFill>
                  <a:srgbClr val="080808"/>
                </a:solidFill>
                <a:effectLst/>
                <a:uLnTx/>
                <a:uFillTx/>
                <a:latin typeface="Arial"/>
                <a:ea typeface="+mj-ea"/>
                <a:cs typeface="+mj-cs"/>
              </a:rPr>
              <a:t> LĪDZDALĪBA VIDES VEIDOŠANĀ</a:t>
            </a:r>
            <a:endParaRPr lang="lv-LV" dirty="0"/>
          </a:p>
        </p:txBody>
      </p:sp>
      <p:pic>
        <p:nvPicPr>
          <p:cNvPr id="4" name="Attēls 3">
            <a:extLst>
              <a:ext uri="{FF2B5EF4-FFF2-40B4-BE49-F238E27FC236}">
                <a16:creationId xmlns:a16="http://schemas.microsoft.com/office/drawing/2014/main" id="{693FCC23-DE11-4374-BEAD-91CF5482DF1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785" y="1628800"/>
            <a:ext cx="2787774" cy="3717032"/>
          </a:xfrm>
          <a:prstGeom prst="rect">
            <a:avLst/>
          </a:prstGeom>
        </p:spPr>
      </p:pic>
      <p:pic>
        <p:nvPicPr>
          <p:cNvPr id="6" name="Attēls 5">
            <a:extLst>
              <a:ext uri="{FF2B5EF4-FFF2-40B4-BE49-F238E27FC236}">
                <a16:creationId xmlns:a16="http://schemas.microsoft.com/office/drawing/2014/main" id="{A1A89144-1E1D-472E-AC28-514068AC4CD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18710" y="2660915"/>
            <a:ext cx="3147814" cy="4197085"/>
          </a:xfrm>
          <a:prstGeom prst="rect">
            <a:avLst/>
          </a:prstGeom>
        </p:spPr>
      </p:pic>
      <p:pic>
        <p:nvPicPr>
          <p:cNvPr id="9" name="Attēls 8">
            <a:extLst>
              <a:ext uri="{FF2B5EF4-FFF2-40B4-BE49-F238E27FC236}">
                <a16:creationId xmlns:a16="http://schemas.microsoft.com/office/drawing/2014/main" id="{563579DC-12FF-4B1D-941F-E94F2962A9E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89506" y="1628800"/>
            <a:ext cx="3065760" cy="4087680"/>
          </a:xfrm>
          <a:prstGeom prst="rect">
            <a:avLst/>
          </a:prstGeom>
        </p:spPr>
      </p:pic>
    </p:spTree>
    <p:extLst>
      <p:ext uri="{BB962C8B-B14F-4D97-AF65-F5344CB8AC3E}">
        <p14:creationId xmlns:p14="http://schemas.microsoft.com/office/powerpoint/2010/main" val="3122931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A348B-CE57-40D5-9781-00F53ADF75AD}"/>
              </a:ext>
            </a:extLst>
          </p:cNvPr>
          <p:cNvSpPr txBox="1"/>
          <p:nvPr/>
        </p:nvSpPr>
        <p:spPr>
          <a:xfrm>
            <a:off x="107504" y="0"/>
            <a:ext cx="6678488" cy="1508105"/>
          </a:xfrm>
          <a:prstGeom prst="rect">
            <a:avLst/>
          </a:prstGeom>
          <a:noFill/>
        </p:spPr>
        <p:txBody>
          <a:bodyPr wrap="square">
            <a:spAutoFit/>
          </a:bodyPr>
          <a:lstStyle/>
          <a:p>
            <a:r>
              <a:rPr kumimoji="0" lang="lv-LV" sz="3600" b="1" i="0" u="none" strike="noStrike" kern="1200" cap="none" spc="0" normalizeH="0" baseline="0" noProof="0" dirty="0">
                <a:ln>
                  <a:noFill/>
                </a:ln>
                <a:solidFill>
                  <a:srgbClr val="080808"/>
                </a:solidFill>
                <a:effectLst/>
                <a:uLnTx/>
                <a:uFillTx/>
                <a:latin typeface="Arial"/>
                <a:ea typeface="+mj-ea"/>
                <a:cs typeface="+mj-cs"/>
              </a:rPr>
              <a:t>FIZISKĀ VIDE</a:t>
            </a:r>
            <a:br>
              <a:rPr kumimoji="0" lang="lv-LV" sz="3600" b="1" i="0" u="none" strike="noStrike" kern="1200" cap="none" spc="0" normalizeH="0" baseline="0" noProof="0" dirty="0">
                <a:ln>
                  <a:noFill/>
                </a:ln>
                <a:solidFill>
                  <a:srgbClr val="080808"/>
                </a:solidFill>
                <a:effectLst/>
                <a:uLnTx/>
                <a:uFillTx/>
                <a:latin typeface="Arial"/>
                <a:ea typeface="+mj-ea"/>
                <a:cs typeface="+mj-cs"/>
              </a:rPr>
            </a:br>
            <a:r>
              <a:rPr lang="lv-LV" sz="2800" dirty="0">
                <a:solidFill>
                  <a:srgbClr val="080808"/>
                </a:solidFill>
                <a:latin typeface="Arial"/>
                <a:ea typeface="+mj-ea"/>
                <a:cs typeface="+mj-cs"/>
              </a:rPr>
              <a:t>PEDAGOGU</a:t>
            </a:r>
            <a:r>
              <a:rPr kumimoji="0" lang="lv-LV" sz="2800" b="1" i="0" u="none" strike="noStrike" kern="1200" cap="none" spc="0" normalizeH="0" baseline="0" noProof="0" dirty="0">
                <a:ln>
                  <a:noFill/>
                </a:ln>
                <a:solidFill>
                  <a:srgbClr val="080808"/>
                </a:solidFill>
                <a:effectLst/>
                <a:uLnTx/>
                <a:uFillTx/>
                <a:latin typeface="Arial"/>
                <a:ea typeface="+mj-ea"/>
                <a:cs typeface="+mj-cs"/>
              </a:rPr>
              <a:t> LĪDZDALĪBA VIDES VEIDOŠANĀ</a:t>
            </a:r>
            <a:endParaRPr lang="lv-LV" sz="2800" dirty="0"/>
          </a:p>
        </p:txBody>
      </p:sp>
      <p:pic>
        <p:nvPicPr>
          <p:cNvPr id="3" name="Attēls 2">
            <a:extLst>
              <a:ext uri="{FF2B5EF4-FFF2-40B4-BE49-F238E27FC236}">
                <a16:creationId xmlns:a16="http://schemas.microsoft.com/office/drawing/2014/main" id="{F2E749E3-916F-42A8-8751-E836E71E6E52}"/>
              </a:ext>
            </a:extLst>
          </p:cNvPr>
          <p:cNvPicPr>
            <a:picLocks noChangeAspect="1"/>
          </p:cNvPicPr>
          <p:nvPr/>
        </p:nvPicPr>
        <p:blipFill rotWithShape="1">
          <a:blip r:embed="rId2">
            <a:extLst>
              <a:ext uri="{28A0092B-C50C-407E-A947-70E740481C1C}">
                <a14:useLocalDpi xmlns:a14="http://schemas.microsoft.com/office/drawing/2010/main" val="0"/>
              </a:ext>
            </a:extLst>
          </a:blip>
          <a:srcRect b="19752"/>
          <a:stretch/>
        </p:blipFill>
        <p:spPr>
          <a:xfrm>
            <a:off x="107504" y="1892828"/>
            <a:ext cx="4531466" cy="4848539"/>
          </a:xfrm>
          <a:prstGeom prst="rect">
            <a:avLst/>
          </a:prstGeom>
        </p:spPr>
      </p:pic>
      <p:pic>
        <p:nvPicPr>
          <p:cNvPr id="7" name="Attēls 6">
            <a:extLst>
              <a:ext uri="{FF2B5EF4-FFF2-40B4-BE49-F238E27FC236}">
                <a16:creationId xmlns:a16="http://schemas.microsoft.com/office/drawing/2014/main" id="{4F7C907C-3AC9-437E-A146-A8E84C752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1889183"/>
            <a:ext cx="3592865" cy="4790487"/>
          </a:xfrm>
          <a:prstGeom prst="rect">
            <a:avLst/>
          </a:prstGeom>
        </p:spPr>
      </p:pic>
    </p:spTree>
    <p:extLst>
      <p:ext uri="{BB962C8B-B14F-4D97-AF65-F5344CB8AC3E}">
        <p14:creationId xmlns:p14="http://schemas.microsoft.com/office/powerpoint/2010/main" val="1199968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E25CEFF6-FDD7-4249-A7C6-9B4A1E9622FB}"/>
              </a:ext>
            </a:extLst>
          </p:cNvPr>
          <p:cNvPicPr>
            <a:picLocks noChangeAspect="1"/>
          </p:cNvPicPr>
          <p:nvPr/>
        </p:nvPicPr>
        <p:blipFill>
          <a:blip r:embed="rId2"/>
          <a:stretch>
            <a:fillRect/>
          </a:stretch>
        </p:blipFill>
        <p:spPr>
          <a:xfrm>
            <a:off x="107504" y="1628800"/>
            <a:ext cx="4343818" cy="5616624"/>
          </a:xfrm>
          <a:prstGeom prst="rect">
            <a:avLst/>
          </a:prstGeom>
        </p:spPr>
      </p:pic>
      <p:pic>
        <p:nvPicPr>
          <p:cNvPr id="2" name="Attēls 1">
            <a:extLst>
              <a:ext uri="{FF2B5EF4-FFF2-40B4-BE49-F238E27FC236}">
                <a16:creationId xmlns:a16="http://schemas.microsoft.com/office/drawing/2014/main" id="{4CD3656D-B6B9-444A-AE8B-002E13EFB411}"/>
              </a:ext>
            </a:extLst>
          </p:cNvPr>
          <p:cNvPicPr>
            <a:picLocks noChangeAspect="1"/>
          </p:cNvPicPr>
          <p:nvPr/>
        </p:nvPicPr>
        <p:blipFill>
          <a:blip r:embed="rId3"/>
          <a:stretch>
            <a:fillRect/>
          </a:stretch>
        </p:blipFill>
        <p:spPr>
          <a:xfrm>
            <a:off x="4788024" y="1865445"/>
            <a:ext cx="3744416" cy="4992555"/>
          </a:xfrm>
          <a:prstGeom prst="rect">
            <a:avLst/>
          </a:prstGeom>
        </p:spPr>
      </p:pic>
      <p:sp>
        <p:nvSpPr>
          <p:cNvPr id="9" name="TextBox 8">
            <a:extLst>
              <a:ext uri="{FF2B5EF4-FFF2-40B4-BE49-F238E27FC236}">
                <a16:creationId xmlns:a16="http://schemas.microsoft.com/office/drawing/2014/main" id="{9B542ACD-F3A6-4860-8259-9CC877468611}"/>
              </a:ext>
            </a:extLst>
          </p:cNvPr>
          <p:cNvSpPr txBox="1"/>
          <p:nvPr/>
        </p:nvSpPr>
        <p:spPr>
          <a:xfrm>
            <a:off x="78628" y="0"/>
            <a:ext cx="6084168" cy="1508105"/>
          </a:xfrm>
          <a:prstGeom prst="rect">
            <a:avLst/>
          </a:prstGeom>
          <a:noFill/>
        </p:spPr>
        <p:txBody>
          <a:bodyPr wrap="square">
            <a:spAutoFit/>
          </a:bodyPr>
          <a:lstStyle/>
          <a:p>
            <a:r>
              <a:rPr kumimoji="0" lang="lv-LV" sz="3600" b="1" i="0" u="none" strike="noStrike" kern="1200" cap="none" spc="0" normalizeH="0" baseline="0" noProof="0" dirty="0">
                <a:ln>
                  <a:noFill/>
                </a:ln>
                <a:solidFill>
                  <a:srgbClr val="080808"/>
                </a:solidFill>
                <a:effectLst/>
                <a:uLnTx/>
                <a:uFillTx/>
                <a:latin typeface="Arial"/>
                <a:ea typeface="+mj-ea"/>
                <a:cs typeface="+mj-cs"/>
              </a:rPr>
              <a:t>FIZISKĀ VIDE</a:t>
            </a:r>
            <a:br>
              <a:rPr kumimoji="0" lang="lv-LV" sz="3600" b="1" i="0" u="none" strike="noStrike" kern="1200" cap="none" spc="0" normalizeH="0" baseline="0" noProof="0" dirty="0">
                <a:ln>
                  <a:noFill/>
                </a:ln>
                <a:solidFill>
                  <a:srgbClr val="080808"/>
                </a:solidFill>
                <a:effectLst/>
                <a:uLnTx/>
                <a:uFillTx/>
                <a:latin typeface="Arial"/>
                <a:ea typeface="+mj-ea"/>
                <a:cs typeface="+mj-cs"/>
              </a:rPr>
            </a:br>
            <a:r>
              <a:rPr lang="lv-LV" sz="2800" dirty="0">
                <a:solidFill>
                  <a:srgbClr val="080808"/>
                </a:solidFill>
                <a:latin typeface="Arial"/>
                <a:ea typeface="+mj-ea"/>
                <a:cs typeface="+mj-cs"/>
              </a:rPr>
              <a:t>PEDAGOGU</a:t>
            </a:r>
            <a:r>
              <a:rPr kumimoji="0" lang="lv-LV" sz="2800" b="1" i="0" u="none" strike="noStrike" kern="1200" cap="none" spc="0" normalizeH="0" baseline="0" noProof="0" dirty="0">
                <a:ln>
                  <a:noFill/>
                </a:ln>
                <a:solidFill>
                  <a:srgbClr val="080808"/>
                </a:solidFill>
                <a:effectLst/>
                <a:uLnTx/>
                <a:uFillTx/>
                <a:latin typeface="Arial"/>
                <a:ea typeface="+mj-ea"/>
                <a:cs typeface="+mj-cs"/>
              </a:rPr>
              <a:t> LĪDZDALĪBA VIDES VEIDOŠANĀ</a:t>
            </a:r>
            <a:endParaRPr lang="lv-LV" sz="2800" dirty="0"/>
          </a:p>
        </p:txBody>
      </p:sp>
    </p:spTree>
    <p:extLst>
      <p:ext uri="{BB962C8B-B14F-4D97-AF65-F5344CB8AC3E}">
        <p14:creationId xmlns:p14="http://schemas.microsoft.com/office/powerpoint/2010/main" val="3632644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B542ACD-F3A6-4860-8259-9CC877468611}"/>
              </a:ext>
            </a:extLst>
          </p:cNvPr>
          <p:cNvSpPr txBox="1"/>
          <p:nvPr/>
        </p:nvSpPr>
        <p:spPr>
          <a:xfrm>
            <a:off x="78628" y="0"/>
            <a:ext cx="6084168" cy="1508105"/>
          </a:xfrm>
          <a:prstGeom prst="rect">
            <a:avLst/>
          </a:prstGeom>
          <a:noFill/>
        </p:spPr>
        <p:txBody>
          <a:bodyPr wrap="square">
            <a:spAutoFit/>
          </a:bodyPr>
          <a:lstStyle/>
          <a:p>
            <a:r>
              <a:rPr kumimoji="0" lang="lv-LV" sz="3600" b="1" i="0" u="none" strike="noStrike" kern="1200" cap="none" spc="0" normalizeH="0" baseline="0" noProof="0" dirty="0">
                <a:ln>
                  <a:noFill/>
                </a:ln>
                <a:solidFill>
                  <a:srgbClr val="080808"/>
                </a:solidFill>
                <a:effectLst/>
                <a:uLnTx/>
                <a:uFillTx/>
                <a:latin typeface="Arial"/>
                <a:ea typeface="+mj-ea"/>
                <a:cs typeface="+mj-cs"/>
              </a:rPr>
              <a:t>FIZISKĀ VIDE</a:t>
            </a:r>
            <a:br>
              <a:rPr kumimoji="0" lang="lv-LV" sz="3600" b="1" i="0" u="none" strike="noStrike" kern="1200" cap="none" spc="0" normalizeH="0" baseline="0" noProof="0" dirty="0">
                <a:ln>
                  <a:noFill/>
                </a:ln>
                <a:solidFill>
                  <a:srgbClr val="080808"/>
                </a:solidFill>
                <a:effectLst/>
                <a:uLnTx/>
                <a:uFillTx/>
                <a:latin typeface="Arial"/>
                <a:ea typeface="+mj-ea"/>
                <a:cs typeface="+mj-cs"/>
              </a:rPr>
            </a:br>
            <a:r>
              <a:rPr lang="lv-LV" sz="2800" dirty="0">
                <a:solidFill>
                  <a:srgbClr val="080808"/>
                </a:solidFill>
                <a:latin typeface="Arial"/>
                <a:ea typeface="+mj-ea"/>
                <a:cs typeface="+mj-cs"/>
              </a:rPr>
              <a:t>PEDAGOGU</a:t>
            </a:r>
            <a:r>
              <a:rPr kumimoji="0" lang="lv-LV" sz="2800" b="1" i="0" u="none" strike="noStrike" kern="1200" cap="none" spc="0" normalizeH="0" baseline="0" noProof="0" dirty="0">
                <a:ln>
                  <a:noFill/>
                </a:ln>
                <a:solidFill>
                  <a:srgbClr val="080808"/>
                </a:solidFill>
                <a:effectLst/>
                <a:uLnTx/>
                <a:uFillTx/>
                <a:latin typeface="Arial"/>
                <a:ea typeface="+mj-ea"/>
                <a:cs typeface="+mj-cs"/>
              </a:rPr>
              <a:t> LĪDZDALĪBA VIDES VEIDOŠANĀ</a:t>
            </a:r>
            <a:endParaRPr lang="lv-LV" sz="2800" dirty="0"/>
          </a:p>
        </p:txBody>
      </p:sp>
      <p:pic>
        <p:nvPicPr>
          <p:cNvPr id="5" name="Attēls 4">
            <a:extLst>
              <a:ext uri="{FF2B5EF4-FFF2-40B4-BE49-F238E27FC236}">
                <a16:creationId xmlns:a16="http://schemas.microsoft.com/office/drawing/2014/main" id="{268A5C4A-98DF-427A-85B8-4E0F72159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781979"/>
            <a:ext cx="6300192" cy="4725144"/>
          </a:xfrm>
          <a:prstGeom prst="rect">
            <a:avLst/>
          </a:prstGeom>
        </p:spPr>
      </p:pic>
    </p:spTree>
    <p:extLst>
      <p:ext uri="{BB962C8B-B14F-4D97-AF65-F5344CB8AC3E}">
        <p14:creationId xmlns:p14="http://schemas.microsoft.com/office/powerpoint/2010/main" val="80561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B542ACD-F3A6-4860-8259-9CC877468611}"/>
              </a:ext>
            </a:extLst>
          </p:cNvPr>
          <p:cNvSpPr txBox="1"/>
          <p:nvPr/>
        </p:nvSpPr>
        <p:spPr>
          <a:xfrm>
            <a:off x="78628" y="0"/>
            <a:ext cx="6365580" cy="1508105"/>
          </a:xfrm>
          <a:prstGeom prst="rect">
            <a:avLst/>
          </a:prstGeom>
          <a:noFill/>
        </p:spPr>
        <p:txBody>
          <a:bodyPr wrap="square">
            <a:spAutoFit/>
          </a:bodyPr>
          <a:lstStyle/>
          <a:p>
            <a:r>
              <a:rPr kumimoji="0" lang="lv-LV" sz="3600" b="1" i="0" u="none" strike="noStrike" kern="1200" cap="none" spc="0" normalizeH="0" baseline="0" noProof="0" dirty="0">
                <a:ln>
                  <a:noFill/>
                </a:ln>
                <a:solidFill>
                  <a:srgbClr val="080808"/>
                </a:solidFill>
                <a:effectLst/>
                <a:uLnTx/>
                <a:uFillTx/>
                <a:latin typeface="Arial"/>
                <a:ea typeface="+mj-ea"/>
                <a:cs typeface="+mj-cs"/>
              </a:rPr>
              <a:t>FIZISKĀ VIDE</a:t>
            </a:r>
            <a:br>
              <a:rPr kumimoji="0" lang="lv-LV" sz="3600" b="1" i="0" u="none" strike="noStrike" kern="1200" cap="none" spc="0" normalizeH="0" baseline="0" noProof="0" dirty="0">
                <a:ln>
                  <a:noFill/>
                </a:ln>
                <a:solidFill>
                  <a:srgbClr val="080808"/>
                </a:solidFill>
                <a:effectLst/>
                <a:uLnTx/>
                <a:uFillTx/>
                <a:latin typeface="Arial"/>
                <a:ea typeface="+mj-ea"/>
                <a:cs typeface="+mj-cs"/>
              </a:rPr>
            </a:br>
            <a:r>
              <a:rPr lang="lv-LV" sz="2800" dirty="0">
                <a:solidFill>
                  <a:srgbClr val="080808"/>
                </a:solidFill>
                <a:latin typeface="Arial"/>
                <a:ea typeface="+mj-ea"/>
                <a:cs typeface="+mj-cs"/>
              </a:rPr>
              <a:t>PEDAGOGU</a:t>
            </a:r>
            <a:r>
              <a:rPr kumimoji="0" lang="lv-LV" sz="2800" b="1" i="0" u="none" strike="noStrike" kern="1200" cap="none" spc="0" normalizeH="0" baseline="0" noProof="0" dirty="0">
                <a:ln>
                  <a:noFill/>
                </a:ln>
                <a:solidFill>
                  <a:srgbClr val="080808"/>
                </a:solidFill>
                <a:effectLst/>
                <a:uLnTx/>
                <a:uFillTx/>
                <a:latin typeface="Arial"/>
                <a:ea typeface="+mj-ea"/>
                <a:cs typeface="+mj-cs"/>
              </a:rPr>
              <a:t> LĪDZDALĪBA VIDES VEIDOŠANĀ</a:t>
            </a:r>
            <a:endParaRPr lang="lv-LV" sz="2800" dirty="0"/>
          </a:p>
        </p:txBody>
      </p:sp>
      <p:pic>
        <p:nvPicPr>
          <p:cNvPr id="5" name="Attēls 4">
            <a:extLst>
              <a:ext uri="{FF2B5EF4-FFF2-40B4-BE49-F238E27FC236}">
                <a16:creationId xmlns:a16="http://schemas.microsoft.com/office/drawing/2014/main" id="{E4139EA6-C3F1-476E-B05C-ED2B8385D26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101" y="1809890"/>
            <a:ext cx="4421364" cy="3315442"/>
          </a:xfrm>
          <a:prstGeom prst="rect">
            <a:avLst/>
          </a:prstGeom>
        </p:spPr>
      </p:pic>
      <p:pic>
        <p:nvPicPr>
          <p:cNvPr id="7" name="Attēls 6">
            <a:extLst>
              <a:ext uri="{FF2B5EF4-FFF2-40B4-BE49-F238E27FC236}">
                <a16:creationId xmlns:a16="http://schemas.microsoft.com/office/drawing/2014/main" id="{86CBBD8D-46B2-47D9-8B69-5CEB711BE86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63536" y="3401079"/>
            <a:ext cx="4283866" cy="3211771"/>
          </a:xfrm>
          <a:prstGeom prst="rect">
            <a:avLst/>
          </a:prstGeom>
        </p:spPr>
      </p:pic>
    </p:spTree>
    <p:extLst>
      <p:ext uri="{BB962C8B-B14F-4D97-AF65-F5344CB8AC3E}">
        <p14:creationId xmlns:p14="http://schemas.microsoft.com/office/powerpoint/2010/main" val="2771603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0EBAD38A-3A6B-4F73-9D91-0180C207A6DD}"/>
              </a:ext>
            </a:extLst>
          </p:cNvPr>
          <p:cNvSpPr>
            <a:spLocks noGrp="1"/>
          </p:cNvSpPr>
          <p:nvPr>
            <p:ph type="title"/>
          </p:nvPr>
        </p:nvSpPr>
        <p:spPr/>
        <p:txBody>
          <a:bodyPr/>
          <a:lstStyle/>
          <a:p>
            <a:r>
              <a:rPr lang="lv-LV" dirty="0"/>
              <a:t>FIZISKĀ VIDE</a:t>
            </a:r>
            <a:br>
              <a:rPr lang="lv-LV" dirty="0"/>
            </a:br>
            <a:r>
              <a:rPr lang="lv-LV" sz="2400" dirty="0"/>
              <a:t>SPILVENI AR VĀRDA PIRMO BURTU. VECĀKU LĪDZDALĪBA.</a:t>
            </a:r>
          </a:p>
        </p:txBody>
      </p:sp>
      <p:pic>
        <p:nvPicPr>
          <p:cNvPr id="5" name="Satura vietturis 4">
            <a:extLst>
              <a:ext uri="{FF2B5EF4-FFF2-40B4-BE49-F238E27FC236}">
                <a16:creationId xmlns:a16="http://schemas.microsoft.com/office/drawing/2014/main" id="{65D72AD2-BE5B-45C6-9954-5365F7E12FC1}"/>
              </a:ext>
            </a:extLst>
          </p:cNvPr>
          <p:cNvPicPr>
            <a:picLocks noGrp="1" noChangeAspect="1"/>
          </p:cNvPicPr>
          <p:nvPr>
            <p:ph sz="half" idx="1"/>
          </p:nvPr>
        </p:nvPicPr>
        <p:blipFill>
          <a:blip r:embed="rId2"/>
          <a:stretch>
            <a:fillRect/>
          </a:stretch>
        </p:blipFill>
        <p:spPr>
          <a:xfrm>
            <a:off x="331391" y="1773238"/>
            <a:ext cx="3617118" cy="4822825"/>
          </a:xfrm>
          <a:prstGeom prst="rect">
            <a:avLst/>
          </a:prstGeom>
        </p:spPr>
      </p:pic>
      <p:pic>
        <p:nvPicPr>
          <p:cNvPr id="7" name="Satura vietturis 6">
            <a:extLst>
              <a:ext uri="{FF2B5EF4-FFF2-40B4-BE49-F238E27FC236}">
                <a16:creationId xmlns:a16="http://schemas.microsoft.com/office/drawing/2014/main" id="{946AEAA9-1B58-47B1-A896-EB063A8B46B8}"/>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4211960" y="3055731"/>
            <a:ext cx="4704159" cy="3528119"/>
          </a:xfrm>
        </p:spPr>
      </p:pic>
    </p:spTree>
    <p:extLst>
      <p:ext uri="{BB962C8B-B14F-4D97-AF65-F5344CB8AC3E}">
        <p14:creationId xmlns:p14="http://schemas.microsoft.com/office/powerpoint/2010/main" val="2115999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tegrētā nodarbība “Draudzēsimies”. 2.grupa “Ezītis” 31">
            <a:extLst>
              <a:ext uri="{FF2B5EF4-FFF2-40B4-BE49-F238E27FC236}">
                <a16:creationId xmlns:a16="http://schemas.microsoft.com/office/drawing/2014/main" id="{22BA9292-D4FF-42C3-87E4-F5E58AA9A1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7" y="3266980"/>
            <a:ext cx="4788025" cy="3591019"/>
          </a:xfrm>
          <a:prstGeom prst="rect">
            <a:avLst/>
          </a:prstGeom>
          <a:noFill/>
          <a:extLst>
            <a:ext uri="{909E8E84-426E-40DD-AFC4-6F175D3DCCD1}">
              <a14:hiddenFill xmlns:a14="http://schemas.microsoft.com/office/drawing/2010/main">
                <a:solidFill>
                  <a:srgbClr val="FFFFFF"/>
                </a:solidFill>
              </a14:hiddenFill>
            </a:ext>
          </a:extLst>
        </p:spPr>
      </p:pic>
      <p:sp>
        <p:nvSpPr>
          <p:cNvPr id="2" name="Virsraksts 1">
            <a:extLst>
              <a:ext uri="{FF2B5EF4-FFF2-40B4-BE49-F238E27FC236}">
                <a16:creationId xmlns:a16="http://schemas.microsoft.com/office/drawing/2014/main" id="{0EBAD38A-3A6B-4F73-9D91-0180C207A6DD}"/>
              </a:ext>
            </a:extLst>
          </p:cNvPr>
          <p:cNvSpPr>
            <a:spLocks noGrp="1"/>
          </p:cNvSpPr>
          <p:nvPr>
            <p:ph type="title"/>
          </p:nvPr>
        </p:nvSpPr>
        <p:spPr>
          <a:xfrm>
            <a:off x="323528" y="260648"/>
            <a:ext cx="7920880" cy="1080542"/>
          </a:xfrm>
        </p:spPr>
        <p:txBody>
          <a:bodyPr/>
          <a:lstStyle/>
          <a:p>
            <a:pPr algn="ctr"/>
            <a:r>
              <a:rPr kumimoji="0" lang="lv-LV" sz="3600" b="1" i="0" u="none" strike="noStrike" kern="1200" cap="none" spc="0" normalizeH="0" baseline="0" noProof="0" dirty="0">
                <a:ln>
                  <a:noFill/>
                </a:ln>
                <a:solidFill>
                  <a:srgbClr val="080808"/>
                </a:solidFill>
                <a:effectLst/>
                <a:uLnTx/>
                <a:uFillTx/>
                <a:latin typeface="Arial"/>
                <a:ea typeface="+mj-ea"/>
                <a:cs typeface="+mj-cs"/>
              </a:rPr>
              <a:t>FIZISKĀ VIDE</a:t>
            </a:r>
            <a:br>
              <a:rPr kumimoji="0" lang="lv-LV" sz="3600" b="1" i="0" u="none" strike="noStrike" kern="1200" cap="none" spc="0" normalizeH="0" baseline="0" noProof="0" dirty="0">
                <a:ln>
                  <a:noFill/>
                </a:ln>
                <a:solidFill>
                  <a:srgbClr val="080808"/>
                </a:solidFill>
                <a:effectLst/>
                <a:uLnTx/>
                <a:uFillTx/>
                <a:latin typeface="Arial"/>
                <a:ea typeface="+mj-ea"/>
                <a:cs typeface="+mj-cs"/>
              </a:rPr>
            </a:br>
            <a:r>
              <a:rPr kumimoji="0" lang="lv-LV" sz="2800" b="1" i="0" u="none" strike="noStrike" kern="1200" cap="none" spc="0" normalizeH="0" baseline="0" noProof="0" dirty="0">
                <a:ln>
                  <a:noFill/>
                </a:ln>
                <a:solidFill>
                  <a:srgbClr val="080808"/>
                </a:solidFill>
                <a:effectLst/>
                <a:uLnTx/>
                <a:uFillTx/>
                <a:latin typeface="Arial"/>
                <a:ea typeface="+mj-ea"/>
                <a:cs typeface="+mj-cs"/>
              </a:rPr>
              <a:t>SPILVENI AR VĀRDA PIRMO BURTU. VECĀKU LĪDZDLALĪBA</a:t>
            </a:r>
            <a:r>
              <a:rPr kumimoji="0" lang="lv-LV" sz="2400" b="1" i="0" u="none" strike="noStrike" kern="1200" cap="none" spc="0" normalizeH="0" baseline="0" noProof="0" dirty="0">
                <a:ln>
                  <a:noFill/>
                </a:ln>
                <a:solidFill>
                  <a:srgbClr val="080808"/>
                </a:solidFill>
                <a:effectLst/>
                <a:uLnTx/>
                <a:uFillTx/>
                <a:latin typeface="Arial"/>
                <a:ea typeface="+mj-ea"/>
                <a:cs typeface="+mj-cs"/>
              </a:rPr>
              <a:t>.</a:t>
            </a:r>
            <a:endParaRPr lang="lv-LV" dirty="0"/>
          </a:p>
        </p:txBody>
      </p:sp>
      <p:pic>
        <p:nvPicPr>
          <p:cNvPr id="8" name="Satura vietturis 7">
            <a:extLst>
              <a:ext uri="{FF2B5EF4-FFF2-40B4-BE49-F238E27FC236}">
                <a16:creationId xmlns:a16="http://schemas.microsoft.com/office/drawing/2014/main" id="{6BFE30AB-5A12-474D-A766-63A6840439C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1592917"/>
            <a:ext cx="4427984" cy="3320988"/>
          </a:xfrm>
        </p:spPr>
      </p:pic>
    </p:spTree>
    <p:extLst>
      <p:ext uri="{BB962C8B-B14F-4D97-AF65-F5344CB8AC3E}">
        <p14:creationId xmlns:p14="http://schemas.microsoft.com/office/powerpoint/2010/main" val="2018507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p:txBody>
          <a:bodyPr/>
          <a:lstStyle/>
          <a:p>
            <a:pPr algn="ctr"/>
            <a:r>
              <a:rPr lang="lv-LV" dirty="0"/>
              <a:t/>
            </a:r>
            <a:br>
              <a:rPr lang="lv-LV" dirty="0"/>
            </a:br>
            <a:r>
              <a:rPr lang="lv-LV" dirty="0"/>
              <a:t>SOCIĀLĀ VIDE</a:t>
            </a:r>
            <a:br>
              <a:rPr lang="lv-LV" dirty="0"/>
            </a:br>
            <a:endParaRPr lang="lv-LV" dirty="0"/>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15258" y="1844824"/>
            <a:ext cx="3131840" cy="4822825"/>
          </a:xfrm>
        </p:spPr>
        <p:txBody>
          <a:bodyPr/>
          <a:lstStyle/>
          <a:p>
            <a:pPr marL="0" indent="0">
              <a:buNone/>
            </a:pPr>
            <a:r>
              <a:rPr lang="lv-LV" sz="2400" b="1" dirty="0">
                <a:effectLst/>
                <a:latin typeface="Times New Roman" panose="02020603050405020304" pitchFamily="18" charset="0"/>
                <a:ea typeface="Times New Roman" panose="02020603050405020304" pitchFamily="18" charset="0"/>
                <a:cs typeface="Times New Roman" panose="02020603050405020304" pitchFamily="18" charset="0"/>
              </a:rPr>
              <a:t>Lasīšanas piemēri</a:t>
            </a:r>
            <a:r>
              <a:rPr lang="lv-LV" sz="2400" dirty="0">
                <a:effectLst/>
                <a:latin typeface="Times New Roman" panose="02020603050405020304" pitchFamily="18" charset="0"/>
                <a:ea typeface="Times New Roman" panose="02020603050405020304" pitchFamily="18" charset="0"/>
                <a:cs typeface="Times New Roman" panose="02020603050405020304" pitchFamily="18" charset="0"/>
              </a:rPr>
              <a:t> – ja bērni redz pieaugušos lasām, viņi arī būs vairāk motivēti lasīt.</a:t>
            </a:r>
          </a:p>
          <a:p>
            <a:pPr marL="0" indent="0">
              <a:buNone/>
            </a:pPr>
            <a:endParaRPr lang="lv-LV" sz="24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lv-LV" sz="2400" dirty="0">
                <a:effectLst/>
                <a:latin typeface="Times New Roman" panose="02020603050405020304" pitchFamily="18" charset="0"/>
                <a:ea typeface="Calibri" panose="020F0502020204030204" pitchFamily="34" charset="0"/>
                <a:cs typeface="Times New Roman" panose="02020603050405020304" pitchFamily="18" charset="0"/>
              </a:rPr>
              <a:t>Kopīga lasīšana – lasīšana ģimenē vai grupās var būt aizraujoša un veicināt interesi.</a:t>
            </a:r>
          </a:p>
          <a:p>
            <a:pPr marL="0" indent="0">
              <a:buNone/>
            </a:pPr>
            <a:endParaRPr lang="lv-LV" dirty="0"/>
          </a:p>
        </p:txBody>
      </p:sp>
      <p:pic>
        <p:nvPicPr>
          <p:cNvPr id="3074" name="Picture 2" descr="Lasīšanas pēcpusdienas. 1">
            <a:extLst>
              <a:ext uri="{FF2B5EF4-FFF2-40B4-BE49-F238E27FC236}">
                <a16:creationId xmlns:a16="http://schemas.microsoft.com/office/drawing/2014/main" id="{FD6995C4-FFD2-473D-9591-54456DA3269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109359" y="1844824"/>
            <a:ext cx="5836122" cy="374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958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Ziemassvētku lasīšanas pēcpusdienas. Vecāki lasa bērniem. 1">
            <a:extLst>
              <a:ext uri="{FF2B5EF4-FFF2-40B4-BE49-F238E27FC236}">
                <a16:creationId xmlns:a16="http://schemas.microsoft.com/office/drawing/2014/main" id="{7D1F2158-E909-4CA9-9978-92708A4EDE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550"/>
          <a:stretch/>
        </p:blipFill>
        <p:spPr bwMode="auto">
          <a:xfrm>
            <a:off x="3707904" y="1700809"/>
            <a:ext cx="5346171" cy="3145533"/>
          </a:xfrm>
          <a:prstGeom prst="rect">
            <a:avLst/>
          </a:prstGeom>
          <a:noFill/>
          <a:extLst>
            <a:ext uri="{909E8E84-426E-40DD-AFC4-6F175D3DCCD1}">
              <a14:hiddenFill xmlns:a14="http://schemas.microsoft.com/office/drawing/2010/main">
                <a:solidFill>
                  <a:srgbClr val="FFFFFF"/>
                </a:solidFill>
              </a14:hiddenFill>
            </a:ext>
          </a:extLst>
        </p:spPr>
      </p:pic>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p:txBody>
          <a:bodyPr/>
          <a:lstStyle/>
          <a:p>
            <a:pPr algn="ctr"/>
            <a:r>
              <a:rPr lang="lv-LV" dirty="0"/>
              <a:t/>
            </a:r>
            <a:br>
              <a:rPr lang="lv-LV" dirty="0"/>
            </a:br>
            <a:r>
              <a:rPr lang="lv-LV" dirty="0"/>
              <a:t>SOCIĀLĀ VIDE</a:t>
            </a:r>
            <a:br>
              <a:rPr lang="lv-LV" dirty="0"/>
            </a:br>
            <a:endParaRPr lang="lv-LV" dirty="0"/>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4294967295"/>
          </p:nvPr>
        </p:nvSpPr>
        <p:spPr>
          <a:xfrm>
            <a:off x="0" y="1700213"/>
            <a:ext cx="3707904" cy="2160587"/>
          </a:xfrm>
        </p:spPr>
        <p:txBody>
          <a:bodyPr/>
          <a:lstStyle/>
          <a:p>
            <a:pPr marL="0" indent="0">
              <a:buNone/>
            </a:pPr>
            <a:r>
              <a:rPr lang="lv-LV" dirty="0"/>
              <a:t>Vecāku līdzdalība lasīšanas pēcpusdienās mācību gada garumā</a:t>
            </a:r>
          </a:p>
          <a:p>
            <a:pPr marL="0" indent="0">
              <a:buNone/>
            </a:pPr>
            <a:endParaRPr lang="lv-LV" dirty="0"/>
          </a:p>
        </p:txBody>
      </p:sp>
      <p:pic>
        <p:nvPicPr>
          <p:cNvPr id="1026" name="Picture 2" descr="Vecāki lasa bērniem 6">
            <a:extLst>
              <a:ext uri="{FF2B5EF4-FFF2-40B4-BE49-F238E27FC236}">
                <a16:creationId xmlns:a16="http://schemas.microsoft.com/office/drawing/2014/main" id="{E04B5F30-9AC5-4D64-80CD-A4C08BE1C8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146"/>
          <a:stretch/>
        </p:blipFill>
        <p:spPr bwMode="auto">
          <a:xfrm>
            <a:off x="124556" y="3861049"/>
            <a:ext cx="4447444"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2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14B7766-3999-4DF9-9C1E-4A99CF64C871}"/>
              </a:ext>
            </a:extLst>
          </p:cNvPr>
          <p:cNvSpPr>
            <a:spLocks noGrp="1"/>
          </p:cNvSpPr>
          <p:nvPr>
            <p:ph type="title"/>
          </p:nvPr>
        </p:nvSpPr>
        <p:spPr>
          <a:xfrm>
            <a:off x="323850" y="835087"/>
            <a:ext cx="7416800" cy="508000"/>
          </a:xfrm>
        </p:spPr>
        <p:txBody>
          <a:bodyPr/>
          <a:lstStyle/>
          <a:p>
            <a:pPr algn="ctr"/>
            <a:r>
              <a:rPr lang="lv-LV" dirty="0"/>
              <a:t>Agrīnas lasītprasmes un valodas attīstības nozīme</a:t>
            </a:r>
            <a:br>
              <a:rPr lang="lv-LV" dirty="0"/>
            </a:br>
            <a:endParaRPr lang="lv-LV" dirty="0"/>
          </a:p>
        </p:txBody>
      </p:sp>
      <p:sp>
        <p:nvSpPr>
          <p:cNvPr id="4" name="TextBox 3">
            <a:extLst>
              <a:ext uri="{FF2B5EF4-FFF2-40B4-BE49-F238E27FC236}">
                <a16:creationId xmlns:a16="http://schemas.microsoft.com/office/drawing/2014/main" id="{2FC87985-FBF8-4307-98A7-1CD6EA6EF9A0}"/>
              </a:ext>
            </a:extLst>
          </p:cNvPr>
          <p:cNvSpPr txBox="1"/>
          <p:nvPr/>
        </p:nvSpPr>
        <p:spPr>
          <a:xfrm>
            <a:off x="251681" y="1625285"/>
            <a:ext cx="8640638" cy="3422091"/>
          </a:xfrm>
          <a:prstGeom prst="rect">
            <a:avLst/>
          </a:prstGeom>
          <a:noFill/>
        </p:spPr>
        <p:txBody>
          <a:bodyPr wrap="square">
            <a:spAutoFit/>
          </a:bodyPr>
          <a:lstStyle/>
          <a:p>
            <a:pPr>
              <a:lnSpc>
                <a:spcPct val="107000"/>
              </a:lnSpc>
              <a:spcAft>
                <a:spcPts val="800"/>
              </a:spcAft>
            </a:pPr>
            <a:endParaRPr lang="lv-LV" sz="2800" b="0" dirty="0">
              <a:solidFill>
                <a:schemeClr val="tx2"/>
              </a:solidFill>
              <a:effectLst/>
              <a:latin typeface="+mn-lt"/>
              <a:ea typeface="Calibri" panose="020F0502020204030204" pitchFamily="34" charset="0"/>
              <a:cs typeface="Times New Roman" panose="02020603050405020304" pitchFamily="18" charset="0"/>
            </a:endParaRPr>
          </a:p>
          <a:p>
            <a:pPr algn="just">
              <a:lnSpc>
                <a:spcPct val="107000"/>
              </a:lnSpc>
              <a:spcAft>
                <a:spcPts val="800"/>
              </a:spcAft>
            </a:pPr>
            <a:r>
              <a:rPr lang="lv-LV" sz="2800" b="0" dirty="0">
                <a:solidFill>
                  <a:schemeClr val="tx2"/>
                </a:solidFill>
                <a:effectLst/>
                <a:latin typeface="+mn-lt"/>
                <a:ea typeface="Calibri" panose="020F0502020204030204" pitchFamily="34" charset="0"/>
                <a:cs typeface="Times New Roman" panose="02020603050405020304" pitchFamily="18" charset="0"/>
              </a:rPr>
              <a:t>Pirmsskolas vecuma bērnu iesaistīšanās lasītprasmes aktivitātēs nenozīmē tikai alfabēta apgūšanu vai vārdu lasīšanu — tā ir mīlestības </a:t>
            </a:r>
            <a:r>
              <a:rPr lang="lv-LV" sz="2800" b="0" dirty="0">
                <a:solidFill>
                  <a:schemeClr val="tx2"/>
                </a:solidFill>
                <a:latin typeface="+mn-lt"/>
                <a:ea typeface="Calibri" panose="020F0502020204030204" pitchFamily="34" charset="0"/>
                <a:cs typeface="Times New Roman" panose="02020603050405020304" pitchFamily="18" charset="0"/>
              </a:rPr>
              <a:t>veicināšana</a:t>
            </a:r>
            <a:r>
              <a:rPr lang="lv-LV" sz="2800" b="0" dirty="0">
                <a:solidFill>
                  <a:schemeClr val="tx2"/>
                </a:solidFill>
                <a:effectLst/>
                <a:latin typeface="+mn-lt"/>
                <a:ea typeface="Calibri" panose="020F0502020204030204" pitchFamily="34" charset="0"/>
                <a:cs typeface="Times New Roman" panose="02020603050405020304" pitchFamily="18" charset="0"/>
              </a:rPr>
              <a:t> pret stāstiem, viņu vārdu krājuma paplašināšana un efektīvas komunikācijas pamatu likšana.</a:t>
            </a:r>
          </a:p>
        </p:txBody>
      </p:sp>
    </p:spTree>
    <p:extLst>
      <p:ext uri="{BB962C8B-B14F-4D97-AF65-F5344CB8AC3E}">
        <p14:creationId xmlns:p14="http://schemas.microsoft.com/office/powerpoint/2010/main" val="10366843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p:txBody>
          <a:bodyPr/>
          <a:lstStyle/>
          <a:p>
            <a:pPr algn="ctr"/>
            <a:r>
              <a:rPr lang="lv-LV" dirty="0"/>
              <a:t/>
            </a:r>
            <a:br>
              <a:rPr lang="lv-LV" dirty="0"/>
            </a:br>
            <a:r>
              <a:rPr lang="lv-LV" dirty="0"/>
              <a:t>SOCIĀLĀ VIDE</a:t>
            </a:r>
            <a:br>
              <a:rPr lang="lv-LV" dirty="0"/>
            </a:br>
            <a:endParaRPr lang="lv-LV" dirty="0"/>
          </a:p>
        </p:txBody>
      </p:sp>
      <p:pic>
        <p:nvPicPr>
          <p:cNvPr id="2050" name="Picture 2" descr="Vecāki lasa bērniem 25">
            <a:extLst>
              <a:ext uri="{FF2B5EF4-FFF2-40B4-BE49-F238E27FC236}">
                <a16:creationId xmlns:a16="http://schemas.microsoft.com/office/drawing/2014/main" id="{8EBA0B0E-D7E0-419D-BA22-969BBF9EE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96" y="1106695"/>
            <a:ext cx="4137924" cy="55172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sīšanas pēcpusdienas. 6">
            <a:extLst>
              <a:ext uri="{FF2B5EF4-FFF2-40B4-BE49-F238E27FC236}">
                <a16:creationId xmlns:a16="http://schemas.microsoft.com/office/drawing/2014/main" id="{11B7526C-73CB-4ADF-9A27-E359AA0033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2348880"/>
            <a:ext cx="4554020" cy="3415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160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Vecāki lasa bērniem 19">
            <a:extLst>
              <a:ext uri="{FF2B5EF4-FFF2-40B4-BE49-F238E27FC236}">
                <a16:creationId xmlns:a16="http://schemas.microsoft.com/office/drawing/2014/main" id="{F83ADEE2-80AE-4BBE-B9B8-921AFE29AB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647"/>
          <a:stretch/>
        </p:blipFill>
        <p:spPr bwMode="auto">
          <a:xfrm>
            <a:off x="5004049" y="1772816"/>
            <a:ext cx="3957118" cy="2562806"/>
          </a:xfrm>
          <a:prstGeom prst="rect">
            <a:avLst/>
          </a:prstGeom>
          <a:noFill/>
          <a:extLst>
            <a:ext uri="{909E8E84-426E-40DD-AFC4-6F175D3DCCD1}">
              <a14:hiddenFill xmlns:a14="http://schemas.microsoft.com/office/drawing/2010/main">
                <a:solidFill>
                  <a:srgbClr val="FFFFFF"/>
                </a:solidFill>
              </a14:hiddenFill>
            </a:ext>
          </a:extLst>
        </p:spPr>
      </p:pic>
      <p:pic>
        <p:nvPicPr>
          <p:cNvPr id="6" name="Attēls 5">
            <a:extLst>
              <a:ext uri="{FF2B5EF4-FFF2-40B4-BE49-F238E27FC236}">
                <a16:creationId xmlns:a16="http://schemas.microsoft.com/office/drawing/2014/main" id="{F658891A-47E0-478B-BA77-2E9EF1790D52}"/>
              </a:ext>
            </a:extLst>
          </p:cNvPr>
          <p:cNvPicPr>
            <a:picLocks noChangeAspect="1"/>
          </p:cNvPicPr>
          <p:nvPr/>
        </p:nvPicPr>
        <p:blipFill>
          <a:blip r:embed="rId3"/>
          <a:stretch>
            <a:fillRect/>
          </a:stretch>
        </p:blipFill>
        <p:spPr>
          <a:xfrm>
            <a:off x="4654670" y="4149080"/>
            <a:ext cx="2823434" cy="2636912"/>
          </a:xfrm>
          <a:prstGeom prst="rect">
            <a:avLst/>
          </a:prstGeom>
        </p:spPr>
      </p:pic>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p:txBody>
          <a:bodyPr/>
          <a:lstStyle/>
          <a:p>
            <a:pPr algn="ctr"/>
            <a:r>
              <a:rPr lang="lv-LV" dirty="0"/>
              <a:t/>
            </a:r>
            <a:br>
              <a:rPr lang="lv-LV" dirty="0"/>
            </a:br>
            <a:r>
              <a:rPr lang="lv-LV" dirty="0"/>
              <a:t>SOCIĀLĀ VIDE</a:t>
            </a:r>
            <a:br>
              <a:rPr lang="lv-LV" dirty="0"/>
            </a:br>
            <a:endParaRPr lang="lv-LV" dirty="0"/>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15258" y="1844824"/>
            <a:ext cx="3131840" cy="4822825"/>
          </a:xfrm>
        </p:spPr>
        <p:txBody>
          <a:bodyPr/>
          <a:lstStyle/>
          <a:p>
            <a:endParaRPr lang="lv-LV" sz="2200" dirty="0"/>
          </a:p>
          <a:p>
            <a:endParaRPr lang="lv-LV" dirty="0"/>
          </a:p>
        </p:txBody>
      </p:sp>
      <p:sp>
        <p:nvSpPr>
          <p:cNvPr id="5" name="Satura vietturis 4">
            <a:extLst>
              <a:ext uri="{FF2B5EF4-FFF2-40B4-BE49-F238E27FC236}">
                <a16:creationId xmlns:a16="http://schemas.microsoft.com/office/drawing/2014/main" id="{F7D412B1-990E-45DE-AEED-A955D87E71A3}"/>
              </a:ext>
            </a:extLst>
          </p:cNvPr>
          <p:cNvSpPr>
            <a:spLocks noGrp="1"/>
          </p:cNvSpPr>
          <p:nvPr>
            <p:ph sz="half" idx="2"/>
          </p:nvPr>
        </p:nvSpPr>
        <p:spPr>
          <a:xfrm>
            <a:off x="107504" y="1772816"/>
            <a:ext cx="4547166" cy="4464496"/>
          </a:xfrm>
        </p:spPr>
        <p:txBody>
          <a:bodyPr/>
          <a:lstStyle/>
          <a:p>
            <a:r>
              <a:rPr lang="lv-LV" sz="2000" b="1" dirty="0"/>
              <a:t>Katru dienu lasīt skaļi</a:t>
            </a:r>
          </a:p>
          <a:p>
            <a:r>
              <a:rPr lang="lv-LV" sz="2000" dirty="0"/>
              <a:t>Izmantot dažādas balsis un izteicienus, lai stāsts kļūtu dzīvs.</a:t>
            </a:r>
          </a:p>
          <a:p>
            <a:r>
              <a:rPr lang="lv-LV" sz="2000" dirty="0"/>
              <a:t>Lasot norādīt uz vārdiem un attēliem.</a:t>
            </a:r>
          </a:p>
          <a:p>
            <a:r>
              <a:rPr lang="lv-LV" sz="2000" dirty="0"/>
              <a:t>Veicināt līdzdalību, jautājot: «Kas, jūsuprāt, notiks tālāk?»</a:t>
            </a:r>
          </a:p>
          <a:p>
            <a:r>
              <a:rPr lang="lv-LV" sz="2000" b="1" dirty="0"/>
              <a:t>Padarīt lasīšanu interaktīvu:</a:t>
            </a:r>
          </a:p>
          <a:p>
            <a:pPr marL="0" indent="0">
              <a:buNone/>
            </a:pPr>
            <a:r>
              <a:rPr lang="lv-LV" sz="2000" dirty="0"/>
              <a:t>Ļaut bērniem šķirstīt lapas un norādīt uz attēliem.</a:t>
            </a:r>
          </a:p>
          <a:p>
            <a:pPr marL="0" indent="0">
              <a:buNone/>
            </a:pPr>
            <a:r>
              <a:rPr lang="lv-LV" sz="2000" dirty="0"/>
              <a:t>Izmantot lelles vai rekvizītus, lai izspēlētu stāstu.</a:t>
            </a:r>
          </a:p>
          <a:p>
            <a:r>
              <a:rPr lang="lv-LV" sz="2000" dirty="0"/>
              <a:t>Izmantot stāstu somiņu, pasaku čemodānu</a:t>
            </a:r>
          </a:p>
          <a:p>
            <a:endParaRPr lang="lv-LV" dirty="0"/>
          </a:p>
        </p:txBody>
      </p:sp>
    </p:spTree>
    <p:extLst>
      <p:ext uri="{BB962C8B-B14F-4D97-AF65-F5344CB8AC3E}">
        <p14:creationId xmlns:p14="http://schemas.microsoft.com/office/powerpoint/2010/main" val="764756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p:txBody>
          <a:bodyPr/>
          <a:lstStyle/>
          <a:p>
            <a:pPr algn="ctr"/>
            <a:r>
              <a:rPr lang="lv-LV" dirty="0"/>
              <a:t/>
            </a:r>
            <a:br>
              <a:rPr lang="lv-LV" dirty="0"/>
            </a:br>
            <a:r>
              <a:rPr lang="lv-LV" dirty="0"/>
              <a:t>SOCIĀLĀ VIDE</a:t>
            </a:r>
            <a:br>
              <a:rPr lang="lv-LV" dirty="0"/>
            </a:br>
            <a:endParaRPr lang="lv-LV" dirty="0"/>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15258" y="1844824"/>
            <a:ext cx="3131840" cy="4822825"/>
          </a:xfrm>
        </p:spPr>
        <p:txBody>
          <a:bodyPr/>
          <a:lstStyle/>
          <a:p>
            <a:endParaRPr lang="lv-LV" sz="2200" dirty="0"/>
          </a:p>
          <a:p>
            <a:endParaRPr lang="lv-LV" dirty="0"/>
          </a:p>
        </p:txBody>
      </p:sp>
      <p:sp>
        <p:nvSpPr>
          <p:cNvPr id="4" name="Satura vietturis 3">
            <a:extLst>
              <a:ext uri="{FF2B5EF4-FFF2-40B4-BE49-F238E27FC236}">
                <a16:creationId xmlns:a16="http://schemas.microsoft.com/office/drawing/2014/main" id="{FDD56E9B-060F-4733-8329-F624D2748E56}"/>
              </a:ext>
            </a:extLst>
          </p:cNvPr>
          <p:cNvSpPr>
            <a:spLocks noGrp="1"/>
          </p:cNvSpPr>
          <p:nvPr>
            <p:ph sz="half" idx="2"/>
          </p:nvPr>
        </p:nvSpPr>
        <p:spPr>
          <a:xfrm>
            <a:off x="0" y="1737667"/>
            <a:ext cx="8892480" cy="4822825"/>
          </a:xfrm>
        </p:spPr>
        <p:txBody>
          <a:bodyPr/>
          <a:lstStyle/>
          <a:p>
            <a:pPr marL="0" indent="0" algn="ctr">
              <a:buNone/>
            </a:pPr>
            <a:r>
              <a:rPr lang="lv-LV" dirty="0"/>
              <a:t>Pasaku čemodāns ar atribūtiem pasaka</a:t>
            </a:r>
          </a:p>
          <a:p>
            <a:pPr marL="0" indent="0" algn="ctr">
              <a:buNone/>
            </a:pPr>
            <a:r>
              <a:rPr lang="lv-LV" dirty="0"/>
              <a:t> «Vecīša cimdiņš»</a:t>
            </a:r>
          </a:p>
          <a:p>
            <a:endParaRPr lang="lv-LV" dirty="0"/>
          </a:p>
        </p:txBody>
      </p:sp>
      <p:pic>
        <p:nvPicPr>
          <p:cNvPr id="7" name="Attēls 6">
            <a:extLst>
              <a:ext uri="{FF2B5EF4-FFF2-40B4-BE49-F238E27FC236}">
                <a16:creationId xmlns:a16="http://schemas.microsoft.com/office/drawing/2014/main" id="{8B995B38-F382-470A-8330-CD6BE56A9D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850" y="2761857"/>
            <a:ext cx="2908349" cy="3913468"/>
          </a:xfrm>
          <a:prstGeom prst="rect">
            <a:avLst/>
          </a:prstGeom>
        </p:spPr>
      </p:pic>
      <p:pic>
        <p:nvPicPr>
          <p:cNvPr id="10" name="Attēls 9">
            <a:extLst>
              <a:ext uri="{FF2B5EF4-FFF2-40B4-BE49-F238E27FC236}">
                <a16:creationId xmlns:a16="http://schemas.microsoft.com/office/drawing/2014/main" id="{515CDC37-6282-417A-B36E-82836FFD3CC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83645" y="2761857"/>
            <a:ext cx="5207723" cy="3905792"/>
          </a:xfrm>
          <a:prstGeom prst="rect">
            <a:avLst/>
          </a:prstGeom>
        </p:spPr>
      </p:pic>
    </p:spTree>
    <p:extLst>
      <p:ext uri="{BB962C8B-B14F-4D97-AF65-F5344CB8AC3E}">
        <p14:creationId xmlns:p14="http://schemas.microsoft.com/office/powerpoint/2010/main" val="2417561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p:txBody>
          <a:bodyPr/>
          <a:lstStyle/>
          <a:p>
            <a:pPr algn="ctr"/>
            <a:r>
              <a:rPr lang="lv-LV" dirty="0"/>
              <a:t/>
            </a:r>
            <a:br>
              <a:rPr lang="lv-LV" dirty="0"/>
            </a:br>
            <a:r>
              <a:rPr lang="lv-LV" dirty="0"/>
              <a:t>SOCIĀLĀ VIDE</a:t>
            </a:r>
            <a:br>
              <a:rPr lang="lv-LV" dirty="0"/>
            </a:br>
            <a:endParaRPr lang="lv-LV" dirty="0"/>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92745" y="1757074"/>
            <a:ext cx="3131840" cy="4822825"/>
          </a:xfrm>
        </p:spPr>
        <p:txBody>
          <a:bodyPr/>
          <a:lstStyle/>
          <a:p>
            <a:endParaRPr lang="lv-LV" sz="2200" dirty="0"/>
          </a:p>
          <a:p>
            <a:endParaRPr lang="lv-LV" dirty="0"/>
          </a:p>
        </p:txBody>
      </p:sp>
      <p:sp>
        <p:nvSpPr>
          <p:cNvPr id="4" name="Satura vietturis 3">
            <a:extLst>
              <a:ext uri="{FF2B5EF4-FFF2-40B4-BE49-F238E27FC236}">
                <a16:creationId xmlns:a16="http://schemas.microsoft.com/office/drawing/2014/main" id="{FDD56E9B-060F-4733-8329-F624D2748E56}"/>
              </a:ext>
            </a:extLst>
          </p:cNvPr>
          <p:cNvSpPr>
            <a:spLocks noGrp="1"/>
          </p:cNvSpPr>
          <p:nvPr>
            <p:ph sz="half" idx="2"/>
          </p:nvPr>
        </p:nvSpPr>
        <p:spPr>
          <a:xfrm>
            <a:off x="19251" y="1663578"/>
            <a:ext cx="8892480" cy="611213"/>
          </a:xfrm>
        </p:spPr>
        <p:txBody>
          <a:bodyPr/>
          <a:lstStyle/>
          <a:p>
            <a:pPr marL="0" indent="0" algn="ctr">
              <a:buNone/>
            </a:pPr>
            <a:r>
              <a:rPr lang="lv-LV" dirty="0"/>
              <a:t>Pasaku čemodāns ar atribūtiem pasaka «Rācenis»</a:t>
            </a:r>
          </a:p>
          <a:p>
            <a:endParaRPr lang="lv-LV" dirty="0"/>
          </a:p>
        </p:txBody>
      </p:sp>
      <p:pic>
        <p:nvPicPr>
          <p:cNvPr id="6" name="Attēls 5">
            <a:extLst>
              <a:ext uri="{FF2B5EF4-FFF2-40B4-BE49-F238E27FC236}">
                <a16:creationId xmlns:a16="http://schemas.microsoft.com/office/drawing/2014/main" id="{26423E34-96BB-44CE-938F-431B582F5A6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1520" y="2144081"/>
            <a:ext cx="3363838" cy="4681688"/>
          </a:xfrm>
          <a:prstGeom prst="rect">
            <a:avLst/>
          </a:prstGeom>
        </p:spPr>
      </p:pic>
      <p:pic>
        <p:nvPicPr>
          <p:cNvPr id="8" name="Attēls 7">
            <a:extLst>
              <a:ext uri="{FF2B5EF4-FFF2-40B4-BE49-F238E27FC236}">
                <a16:creationId xmlns:a16="http://schemas.microsoft.com/office/drawing/2014/main" id="{75298F80-A554-48BC-AD29-F814DEB078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59623" y="2144080"/>
            <a:ext cx="4212777" cy="4704523"/>
          </a:xfrm>
          <a:prstGeom prst="rect">
            <a:avLst/>
          </a:prstGeom>
        </p:spPr>
      </p:pic>
    </p:spTree>
    <p:extLst>
      <p:ext uri="{BB962C8B-B14F-4D97-AF65-F5344CB8AC3E}">
        <p14:creationId xmlns:p14="http://schemas.microsoft.com/office/powerpoint/2010/main" val="1349930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p:txBody>
          <a:bodyPr/>
          <a:lstStyle/>
          <a:p>
            <a:pPr algn="ctr"/>
            <a:r>
              <a:rPr lang="lv-LV" dirty="0"/>
              <a:t/>
            </a:r>
            <a:br>
              <a:rPr lang="lv-LV" dirty="0"/>
            </a:br>
            <a:r>
              <a:rPr lang="lv-LV" dirty="0"/>
              <a:t>SOCIĀLĀ VIDE</a:t>
            </a:r>
            <a:br>
              <a:rPr lang="lv-LV" dirty="0"/>
            </a:br>
            <a:endParaRPr lang="lv-LV" dirty="0"/>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92745" y="1757074"/>
            <a:ext cx="3131840" cy="4822825"/>
          </a:xfrm>
        </p:spPr>
        <p:txBody>
          <a:bodyPr/>
          <a:lstStyle/>
          <a:p>
            <a:endParaRPr lang="lv-LV" sz="2200" dirty="0"/>
          </a:p>
          <a:p>
            <a:endParaRPr lang="lv-LV" dirty="0"/>
          </a:p>
        </p:txBody>
      </p:sp>
      <p:sp>
        <p:nvSpPr>
          <p:cNvPr id="4" name="Satura vietturis 3">
            <a:extLst>
              <a:ext uri="{FF2B5EF4-FFF2-40B4-BE49-F238E27FC236}">
                <a16:creationId xmlns:a16="http://schemas.microsoft.com/office/drawing/2014/main" id="{FDD56E9B-060F-4733-8329-F624D2748E56}"/>
              </a:ext>
            </a:extLst>
          </p:cNvPr>
          <p:cNvSpPr>
            <a:spLocks noGrp="1"/>
          </p:cNvSpPr>
          <p:nvPr>
            <p:ph sz="half" idx="2"/>
          </p:nvPr>
        </p:nvSpPr>
        <p:spPr>
          <a:xfrm>
            <a:off x="19251" y="1663578"/>
            <a:ext cx="8892480" cy="611213"/>
          </a:xfrm>
        </p:spPr>
        <p:txBody>
          <a:bodyPr/>
          <a:lstStyle/>
          <a:p>
            <a:pPr marL="0" indent="0" algn="ctr">
              <a:buNone/>
            </a:pPr>
            <a:r>
              <a:rPr lang="lv-LV" dirty="0"/>
              <a:t>Pasaku čemodāns ar atribūtiem pasaka «Īsta draudzība»</a:t>
            </a:r>
          </a:p>
          <a:p>
            <a:endParaRPr lang="lv-LV" dirty="0"/>
          </a:p>
        </p:txBody>
      </p:sp>
      <p:pic>
        <p:nvPicPr>
          <p:cNvPr id="2052" name="Picture 4" descr="Pasaku čemodāns “Īsta draudzība” 5.grupa “Spārīte” 1">
            <a:extLst>
              <a:ext uri="{FF2B5EF4-FFF2-40B4-BE49-F238E27FC236}">
                <a16:creationId xmlns:a16="http://schemas.microsoft.com/office/drawing/2014/main" id="{702CD31A-37A7-4268-B9DD-224DA6CE7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966809"/>
            <a:ext cx="5058871" cy="37941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asaku čemodāns “Īsta draudzība” 5.grupa “Spārīte” 4">
            <a:extLst>
              <a:ext uri="{FF2B5EF4-FFF2-40B4-BE49-F238E27FC236}">
                <a16:creationId xmlns:a16="http://schemas.microsoft.com/office/drawing/2014/main" id="{89FEF14F-3F0C-4BE1-884E-647BBEF99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078" y="2251843"/>
            <a:ext cx="3381840" cy="450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193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p:txBody>
          <a:bodyPr/>
          <a:lstStyle/>
          <a:p>
            <a:pPr algn="ctr"/>
            <a:r>
              <a:rPr lang="lv-LV" dirty="0"/>
              <a:t/>
            </a:r>
            <a:br>
              <a:rPr lang="lv-LV" dirty="0"/>
            </a:br>
            <a:r>
              <a:rPr lang="lv-LV" dirty="0"/>
              <a:t>SOCIĀLĀ VIDE</a:t>
            </a:r>
            <a:br>
              <a:rPr lang="lv-LV" dirty="0"/>
            </a:br>
            <a:endParaRPr lang="lv-LV" dirty="0"/>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15258" y="1844824"/>
            <a:ext cx="3131840" cy="4822825"/>
          </a:xfrm>
        </p:spPr>
        <p:txBody>
          <a:bodyPr/>
          <a:lstStyle/>
          <a:p>
            <a:endParaRPr lang="lv-LV" sz="2200" dirty="0"/>
          </a:p>
          <a:p>
            <a:endParaRPr lang="lv-LV" dirty="0"/>
          </a:p>
        </p:txBody>
      </p:sp>
      <p:sp>
        <p:nvSpPr>
          <p:cNvPr id="5" name="Satura vietturis 4">
            <a:extLst>
              <a:ext uri="{FF2B5EF4-FFF2-40B4-BE49-F238E27FC236}">
                <a16:creationId xmlns:a16="http://schemas.microsoft.com/office/drawing/2014/main" id="{F7D412B1-990E-45DE-AEED-A955D87E71A3}"/>
              </a:ext>
            </a:extLst>
          </p:cNvPr>
          <p:cNvSpPr>
            <a:spLocks noGrp="1"/>
          </p:cNvSpPr>
          <p:nvPr>
            <p:ph sz="half" idx="2"/>
          </p:nvPr>
        </p:nvSpPr>
        <p:spPr>
          <a:xfrm>
            <a:off x="107504" y="1772816"/>
            <a:ext cx="4547166" cy="4464496"/>
          </a:xfrm>
        </p:spPr>
        <p:txBody>
          <a:bodyPr/>
          <a:lstStyle/>
          <a:p>
            <a:pPr marL="0" indent="0">
              <a:buNone/>
            </a:pPr>
            <a:r>
              <a:rPr lang="lv-LV" dirty="0"/>
              <a:t>Bērni paši veido grāmatas lasīšanai grupas biedriem</a:t>
            </a:r>
          </a:p>
          <a:p>
            <a:endParaRPr lang="lv-LV" dirty="0"/>
          </a:p>
          <a:p>
            <a:endParaRPr lang="lv-LV" dirty="0"/>
          </a:p>
          <a:p>
            <a:pPr marL="0" indent="0">
              <a:buNone/>
            </a:pPr>
            <a:endParaRPr lang="lv-LV" dirty="0"/>
          </a:p>
        </p:txBody>
      </p:sp>
      <p:sp>
        <p:nvSpPr>
          <p:cNvPr id="4" name="AutoShape 2">
            <a:extLst>
              <a:ext uri="{FF2B5EF4-FFF2-40B4-BE49-F238E27FC236}">
                <a16:creationId xmlns:a16="http://schemas.microsoft.com/office/drawing/2014/main" id="{993F612B-8DCA-45D7-8F1B-B2D7F8B09FB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
        <p:nvSpPr>
          <p:cNvPr id="6" name="AutoShape 4">
            <a:extLst>
              <a:ext uri="{FF2B5EF4-FFF2-40B4-BE49-F238E27FC236}">
                <a16:creationId xmlns:a16="http://schemas.microsoft.com/office/drawing/2014/main" id="{C0921FC6-BCBE-40D3-84CA-53FB27B0EF67}"/>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8" name="Attēls 7">
            <a:extLst>
              <a:ext uri="{FF2B5EF4-FFF2-40B4-BE49-F238E27FC236}">
                <a16:creationId xmlns:a16="http://schemas.microsoft.com/office/drawing/2014/main" id="{4B6DABEA-A9BF-4DBD-B29D-39D370C7A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816540"/>
            <a:ext cx="4523680" cy="3392760"/>
          </a:xfrm>
          <a:prstGeom prst="rect">
            <a:avLst/>
          </a:prstGeom>
        </p:spPr>
      </p:pic>
      <p:pic>
        <p:nvPicPr>
          <p:cNvPr id="10" name="Attēls 9">
            <a:extLst>
              <a:ext uri="{FF2B5EF4-FFF2-40B4-BE49-F238E27FC236}">
                <a16:creationId xmlns:a16="http://schemas.microsoft.com/office/drawing/2014/main" id="{D74D8E2F-4864-4AEE-B932-EFD048444CF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2543" y="3509905"/>
            <a:ext cx="4382127" cy="3286597"/>
          </a:xfrm>
          <a:prstGeom prst="rect">
            <a:avLst/>
          </a:prstGeom>
        </p:spPr>
      </p:pic>
    </p:spTree>
    <p:extLst>
      <p:ext uri="{BB962C8B-B14F-4D97-AF65-F5344CB8AC3E}">
        <p14:creationId xmlns:p14="http://schemas.microsoft.com/office/powerpoint/2010/main" val="3891179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p:txBody>
          <a:bodyPr/>
          <a:lstStyle/>
          <a:p>
            <a:pPr algn="ctr"/>
            <a:r>
              <a:rPr lang="lv-LV" dirty="0"/>
              <a:t/>
            </a:r>
            <a:br>
              <a:rPr lang="lv-LV" dirty="0"/>
            </a:br>
            <a:r>
              <a:rPr lang="lv-LV" dirty="0"/>
              <a:t>SOCIĀLĀ VIDE</a:t>
            </a:r>
            <a:br>
              <a:rPr lang="lv-LV" dirty="0"/>
            </a:br>
            <a:endParaRPr lang="lv-LV" dirty="0"/>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15258" y="1844824"/>
            <a:ext cx="3131840" cy="4822825"/>
          </a:xfrm>
        </p:spPr>
        <p:txBody>
          <a:bodyPr/>
          <a:lstStyle/>
          <a:p>
            <a:endParaRPr lang="lv-LV" sz="2200" dirty="0"/>
          </a:p>
          <a:p>
            <a:endParaRPr lang="lv-LV" dirty="0"/>
          </a:p>
        </p:txBody>
      </p:sp>
      <p:sp>
        <p:nvSpPr>
          <p:cNvPr id="5" name="Satura vietturis 4">
            <a:extLst>
              <a:ext uri="{FF2B5EF4-FFF2-40B4-BE49-F238E27FC236}">
                <a16:creationId xmlns:a16="http://schemas.microsoft.com/office/drawing/2014/main" id="{F7D412B1-990E-45DE-AEED-A955D87E71A3}"/>
              </a:ext>
            </a:extLst>
          </p:cNvPr>
          <p:cNvSpPr>
            <a:spLocks noGrp="1"/>
          </p:cNvSpPr>
          <p:nvPr>
            <p:ph sz="half" idx="2"/>
          </p:nvPr>
        </p:nvSpPr>
        <p:spPr>
          <a:xfrm>
            <a:off x="107504" y="1772816"/>
            <a:ext cx="9361040" cy="4464496"/>
          </a:xfrm>
        </p:spPr>
        <p:txBody>
          <a:bodyPr/>
          <a:lstStyle/>
          <a:p>
            <a:pPr marL="0" indent="0">
              <a:buNone/>
            </a:pPr>
            <a:r>
              <a:rPr lang="lv-LV" dirty="0"/>
              <a:t>Bērni paši veido grāmatas lasīšanai grupas biedriem</a:t>
            </a:r>
          </a:p>
          <a:p>
            <a:endParaRPr lang="lv-LV" dirty="0"/>
          </a:p>
          <a:p>
            <a:pPr marL="0" indent="0">
              <a:buNone/>
            </a:pPr>
            <a:endParaRPr lang="lv-LV" dirty="0"/>
          </a:p>
        </p:txBody>
      </p:sp>
      <p:sp>
        <p:nvSpPr>
          <p:cNvPr id="4" name="AutoShape 2">
            <a:extLst>
              <a:ext uri="{FF2B5EF4-FFF2-40B4-BE49-F238E27FC236}">
                <a16:creationId xmlns:a16="http://schemas.microsoft.com/office/drawing/2014/main" id="{993F612B-8DCA-45D7-8F1B-B2D7F8B09FB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
        <p:nvSpPr>
          <p:cNvPr id="6" name="AutoShape 4">
            <a:extLst>
              <a:ext uri="{FF2B5EF4-FFF2-40B4-BE49-F238E27FC236}">
                <a16:creationId xmlns:a16="http://schemas.microsoft.com/office/drawing/2014/main" id="{C0921FC6-BCBE-40D3-84CA-53FB27B0EF67}"/>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9" name="Attēls 8">
            <a:extLst>
              <a:ext uri="{FF2B5EF4-FFF2-40B4-BE49-F238E27FC236}">
                <a16:creationId xmlns:a16="http://schemas.microsoft.com/office/drawing/2014/main" id="{09174D74-3EA3-4595-97F4-5EB1E25265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293899" y="1536996"/>
            <a:ext cx="4459424" cy="5945899"/>
          </a:xfrm>
          <a:prstGeom prst="rect">
            <a:avLst/>
          </a:prstGeom>
        </p:spPr>
      </p:pic>
    </p:spTree>
    <p:extLst>
      <p:ext uri="{BB962C8B-B14F-4D97-AF65-F5344CB8AC3E}">
        <p14:creationId xmlns:p14="http://schemas.microsoft.com/office/powerpoint/2010/main" val="1729071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p:txBody>
          <a:bodyPr/>
          <a:lstStyle/>
          <a:p>
            <a:pPr algn="ctr"/>
            <a:r>
              <a:rPr lang="lv-LV" dirty="0"/>
              <a:t/>
            </a:r>
            <a:br>
              <a:rPr lang="lv-LV" dirty="0"/>
            </a:br>
            <a:r>
              <a:rPr lang="lv-LV" dirty="0"/>
              <a:t>SOCIĀLĀ VIDE</a:t>
            </a:r>
            <a:br>
              <a:rPr lang="lv-LV" dirty="0"/>
            </a:br>
            <a:endParaRPr lang="lv-LV" dirty="0"/>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15258" y="1844824"/>
            <a:ext cx="3131840" cy="4822825"/>
          </a:xfrm>
        </p:spPr>
        <p:txBody>
          <a:bodyPr/>
          <a:lstStyle/>
          <a:p>
            <a:endParaRPr lang="lv-LV" sz="2200" dirty="0"/>
          </a:p>
          <a:p>
            <a:endParaRPr lang="lv-LV" dirty="0"/>
          </a:p>
        </p:txBody>
      </p:sp>
      <p:sp>
        <p:nvSpPr>
          <p:cNvPr id="5" name="Satura vietturis 4">
            <a:extLst>
              <a:ext uri="{FF2B5EF4-FFF2-40B4-BE49-F238E27FC236}">
                <a16:creationId xmlns:a16="http://schemas.microsoft.com/office/drawing/2014/main" id="{F7D412B1-990E-45DE-AEED-A955D87E71A3}"/>
              </a:ext>
            </a:extLst>
          </p:cNvPr>
          <p:cNvSpPr>
            <a:spLocks noGrp="1"/>
          </p:cNvSpPr>
          <p:nvPr>
            <p:ph sz="half" idx="2"/>
          </p:nvPr>
        </p:nvSpPr>
        <p:spPr>
          <a:xfrm>
            <a:off x="107504" y="1772816"/>
            <a:ext cx="4896544" cy="4464496"/>
          </a:xfrm>
        </p:spPr>
        <p:txBody>
          <a:bodyPr/>
          <a:lstStyle/>
          <a:p>
            <a:pPr marL="0" indent="0">
              <a:lnSpc>
                <a:spcPts val="27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lv-LV" sz="2400" b="1" dirty="0">
                <a:solidFill>
                  <a:srgbClr val="1F1F1F"/>
                </a:solidFill>
                <a:effectLst/>
                <a:ea typeface="Times New Roman" panose="02020603050405020304" pitchFamily="18" charset="0"/>
                <a:cs typeface="Times New Roman" panose="02020603050405020304" pitchFamily="18" charset="0"/>
              </a:rPr>
              <a:t>Sekot bērnu interesēm</a:t>
            </a:r>
            <a:endParaRPr lang="lv-LV" sz="2400" b="1" dirty="0">
              <a:effectLst/>
              <a:ea typeface="Calibri" panose="020F0502020204030204" pitchFamily="34" charset="0"/>
              <a:cs typeface="Times New Roman" panose="02020603050405020304" pitchFamily="18" charset="0"/>
            </a:endParaRPr>
          </a:p>
          <a:p>
            <a:pPr marL="0" indent="0">
              <a:lnSpc>
                <a:spcPts val="27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lv-LV" sz="2400" dirty="0">
                <a:solidFill>
                  <a:srgbClr val="1F1F1F"/>
                </a:solidFill>
                <a:effectLst/>
                <a:ea typeface="Times New Roman" panose="02020603050405020304" pitchFamily="18" charset="0"/>
                <a:cs typeface="Times New Roman" panose="02020603050405020304" pitchFamily="18" charset="0"/>
              </a:rPr>
              <a:t>-Izvēlēties grāmatas par </a:t>
            </a:r>
            <a:r>
              <a:rPr lang="lv-LV" sz="2400" dirty="0">
                <a:solidFill>
                  <a:srgbClr val="1F1F1F"/>
                </a:solidFill>
                <a:ea typeface="Times New Roman" panose="02020603050405020304" pitchFamily="18" charset="0"/>
                <a:cs typeface="Times New Roman" panose="02020603050405020304" pitchFamily="18" charset="0"/>
              </a:rPr>
              <a:t>bērnu</a:t>
            </a:r>
            <a:r>
              <a:rPr lang="lv-LV" sz="2400" dirty="0">
                <a:solidFill>
                  <a:srgbClr val="1F1F1F"/>
                </a:solidFill>
                <a:effectLst/>
                <a:ea typeface="Times New Roman" panose="02020603050405020304" pitchFamily="18" charset="0"/>
                <a:cs typeface="Times New Roman" panose="02020603050405020304" pitchFamily="18" charset="0"/>
              </a:rPr>
              <a:t> iecienītākajiem dzīvniekiem, varoņiem vai aktivitātēm.</a:t>
            </a:r>
          </a:p>
          <a:p>
            <a:pPr marL="0" indent="0">
              <a:lnSpc>
                <a:spcPts val="27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lv-LV" sz="2400" dirty="0">
                <a:ea typeface="Calibri" panose="020F0502020204030204" pitchFamily="34" charset="0"/>
                <a:cs typeface="Times New Roman" panose="02020603050405020304" pitchFamily="18" charset="0"/>
              </a:rPr>
              <a:t>-</a:t>
            </a:r>
            <a:r>
              <a:rPr lang="lv-LV" sz="2400" dirty="0">
                <a:solidFill>
                  <a:srgbClr val="1F1F1F"/>
                </a:solidFill>
                <a:effectLst/>
                <a:ea typeface="Times New Roman" panose="02020603050405020304" pitchFamily="18" charset="0"/>
                <a:cs typeface="Times New Roman" panose="02020603050405020304" pitchFamily="18" charset="0"/>
              </a:rPr>
              <a:t>Ļaut viņiem izvēlēties grāmatas bibliotēkā vai lasītavā</a:t>
            </a:r>
          </a:p>
          <a:p>
            <a:pPr>
              <a:lnSpc>
                <a:spcPts val="27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lv-LV" sz="2400" dirty="0">
              <a:solidFill>
                <a:srgbClr val="1F1F1F"/>
              </a:solidFill>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lv-LV" dirty="0"/>
          </a:p>
        </p:txBody>
      </p:sp>
      <p:sp>
        <p:nvSpPr>
          <p:cNvPr id="4" name="AutoShape 2">
            <a:extLst>
              <a:ext uri="{FF2B5EF4-FFF2-40B4-BE49-F238E27FC236}">
                <a16:creationId xmlns:a16="http://schemas.microsoft.com/office/drawing/2014/main" id="{CF2F96B5-46C2-4F3D-A80A-79BD6C52F82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6" name="Attēls 5">
            <a:extLst>
              <a:ext uri="{FF2B5EF4-FFF2-40B4-BE49-F238E27FC236}">
                <a16:creationId xmlns:a16="http://schemas.microsoft.com/office/drawing/2014/main" id="{98D49A6C-914A-471C-B369-DB61444E0824}"/>
              </a:ext>
            </a:extLst>
          </p:cNvPr>
          <p:cNvPicPr>
            <a:picLocks noChangeAspect="1"/>
          </p:cNvPicPr>
          <p:nvPr/>
        </p:nvPicPr>
        <p:blipFill>
          <a:blip r:embed="rId2"/>
          <a:stretch>
            <a:fillRect/>
          </a:stretch>
        </p:blipFill>
        <p:spPr>
          <a:xfrm>
            <a:off x="4962092" y="1742804"/>
            <a:ext cx="3759882" cy="5013176"/>
          </a:xfrm>
          <a:prstGeom prst="rect">
            <a:avLst/>
          </a:prstGeom>
        </p:spPr>
      </p:pic>
    </p:spTree>
    <p:extLst>
      <p:ext uri="{BB962C8B-B14F-4D97-AF65-F5344CB8AC3E}">
        <p14:creationId xmlns:p14="http://schemas.microsoft.com/office/powerpoint/2010/main" val="914006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p:txBody>
          <a:bodyPr/>
          <a:lstStyle/>
          <a:p>
            <a:r>
              <a:rPr lang="lv-LV" dirty="0"/>
              <a:t/>
            </a:r>
            <a:br>
              <a:rPr lang="lv-LV" dirty="0"/>
            </a:br>
            <a:r>
              <a:rPr lang="lv-LV" dirty="0"/>
              <a:t>SOCIĀLĀ VIDE</a:t>
            </a:r>
            <a:br>
              <a:rPr lang="lv-LV" dirty="0"/>
            </a:br>
            <a:endParaRPr lang="lv-LV" dirty="0"/>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15258" y="1844824"/>
            <a:ext cx="3131840" cy="4822825"/>
          </a:xfrm>
        </p:spPr>
        <p:txBody>
          <a:bodyPr/>
          <a:lstStyle/>
          <a:p>
            <a:endParaRPr lang="lv-LV" sz="2200" dirty="0"/>
          </a:p>
          <a:p>
            <a:endParaRPr lang="lv-LV" dirty="0"/>
          </a:p>
        </p:txBody>
      </p:sp>
      <p:sp>
        <p:nvSpPr>
          <p:cNvPr id="5" name="Satura vietturis 4">
            <a:extLst>
              <a:ext uri="{FF2B5EF4-FFF2-40B4-BE49-F238E27FC236}">
                <a16:creationId xmlns:a16="http://schemas.microsoft.com/office/drawing/2014/main" id="{F7D412B1-990E-45DE-AEED-A955D87E71A3}"/>
              </a:ext>
            </a:extLst>
          </p:cNvPr>
          <p:cNvSpPr>
            <a:spLocks noGrp="1"/>
          </p:cNvSpPr>
          <p:nvPr>
            <p:ph sz="half" idx="2"/>
          </p:nvPr>
        </p:nvSpPr>
        <p:spPr>
          <a:xfrm>
            <a:off x="124504" y="1742457"/>
            <a:ext cx="5063025" cy="1455403"/>
          </a:xfrm>
        </p:spPr>
        <p:txBody>
          <a:bodyPr/>
          <a:lstStyle/>
          <a:p>
            <a:pPr marL="0" indent="0">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lv-LV" sz="2000" b="1" dirty="0">
                <a:solidFill>
                  <a:srgbClr val="1F1F1F"/>
                </a:solidFill>
                <a:ea typeface="Calibri" panose="020F0502020204030204" pitchFamily="34" charset="0"/>
                <a:cs typeface="Times New Roman" panose="02020603050405020304" pitchFamily="18" charset="0"/>
              </a:rPr>
              <a:t>Grāmatu satura saikne ar reālo dzīvi</a:t>
            </a:r>
          </a:p>
          <a:p>
            <a:pPr marL="0" indent="0">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lv-LV" sz="2000" dirty="0">
                <a:solidFill>
                  <a:srgbClr val="1F1F1F"/>
                </a:solidFill>
                <a:ea typeface="Calibri" panose="020F0502020204030204" pitchFamily="34" charset="0"/>
                <a:cs typeface="Times New Roman" panose="02020603050405020304" pitchFamily="18" charset="0"/>
              </a:rPr>
              <a:t>-Lasot grāmatu par dzīvniekiem, apmeklēt zooloģisko dārzu vai parku u.c</a:t>
            </a:r>
          </a:p>
          <a:p>
            <a:pPr marL="0" indent="0">
              <a:buNone/>
            </a:pPr>
            <a:endParaRPr lang="lv-LV" dirty="0"/>
          </a:p>
        </p:txBody>
      </p:sp>
      <p:pic>
        <p:nvPicPr>
          <p:cNvPr id="6146" name="Picture 2" descr="Ekskursija uz Latgales zoodārzu 3">
            <a:extLst>
              <a:ext uri="{FF2B5EF4-FFF2-40B4-BE49-F238E27FC236}">
                <a16:creationId xmlns:a16="http://schemas.microsoft.com/office/drawing/2014/main" id="{487BB352-3048-4B2B-BC55-5C84BDE31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2424" y="71436"/>
            <a:ext cx="3854535" cy="25696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kskursija uz Gubiščes ezeru 9.grupa “Vardulēns’ 27">
            <a:extLst>
              <a:ext uri="{FF2B5EF4-FFF2-40B4-BE49-F238E27FC236}">
                <a16:creationId xmlns:a16="http://schemas.microsoft.com/office/drawing/2014/main" id="{5EBC862D-0442-41EB-83B6-CC2729F79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825" y="3388211"/>
            <a:ext cx="4626385" cy="34697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ena svētki brīvdabā kopā ar vecākiem, 3.grupa “Taurenītis” 5">
            <a:extLst>
              <a:ext uri="{FF2B5EF4-FFF2-40B4-BE49-F238E27FC236}">
                <a16:creationId xmlns:a16="http://schemas.microsoft.com/office/drawing/2014/main" id="{B66830E5-1F1E-4B81-B504-82C334A387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7529" y="2806104"/>
            <a:ext cx="3479613" cy="398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888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a:xfrm>
            <a:off x="323528" y="184982"/>
            <a:ext cx="7416800" cy="508000"/>
          </a:xfrm>
        </p:spPr>
        <p:txBody>
          <a:bodyPr/>
          <a:lstStyle/>
          <a:p>
            <a:pPr algn="ctr"/>
            <a:r>
              <a:rPr lang="lv-LV" dirty="0"/>
              <a:t/>
            </a:r>
            <a:br>
              <a:rPr lang="lv-LV" dirty="0"/>
            </a:br>
            <a:r>
              <a:rPr lang="lv-LV" dirty="0"/>
              <a:t>SOCIĀLĀ VIDE</a:t>
            </a:r>
            <a:br>
              <a:rPr lang="lv-LV" dirty="0"/>
            </a:br>
            <a:endParaRPr lang="lv-LV" dirty="0"/>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15258" y="1844824"/>
            <a:ext cx="3131840" cy="4822825"/>
          </a:xfrm>
        </p:spPr>
        <p:txBody>
          <a:bodyPr/>
          <a:lstStyle/>
          <a:p>
            <a:endParaRPr lang="lv-LV" sz="2200" dirty="0"/>
          </a:p>
          <a:p>
            <a:endParaRPr lang="lv-LV" dirty="0"/>
          </a:p>
        </p:txBody>
      </p:sp>
      <p:sp>
        <p:nvSpPr>
          <p:cNvPr id="5" name="Satura vietturis 4">
            <a:extLst>
              <a:ext uri="{FF2B5EF4-FFF2-40B4-BE49-F238E27FC236}">
                <a16:creationId xmlns:a16="http://schemas.microsoft.com/office/drawing/2014/main" id="{F7D412B1-990E-45DE-AEED-A955D87E71A3}"/>
              </a:ext>
            </a:extLst>
          </p:cNvPr>
          <p:cNvSpPr>
            <a:spLocks noGrp="1"/>
          </p:cNvSpPr>
          <p:nvPr>
            <p:ph sz="half" idx="2"/>
          </p:nvPr>
        </p:nvSpPr>
        <p:spPr>
          <a:xfrm>
            <a:off x="173024" y="906536"/>
            <a:ext cx="8287408" cy="650255"/>
          </a:xfrm>
        </p:spPr>
        <p:txBody>
          <a:bodyPr/>
          <a:lstStyle/>
          <a:p>
            <a:pPr marL="0" indent="0">
              <a:lnSpc>
                <a:spcPts val="27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lv-LV" sz="2400" dirty="0">
                <a:solidFill>
                  <a:srgbClr val="1F1F1F"/>
                </a:solidFill>
                <a:ea typeface="Calibri" panose="020F0502020204030204" pitchFamily="34" charset="0"/>
                <a:cs typeface="Times New Roman" panose="02020603050405020304" pitchFamily="18" charset="0"/>
              </a:rPr>
              <a:t> Izspēlēt stāstus vai izveidot vienkāršus ar grāmatām saistītus radošus darbus.</a:t>
            </a:r>
            <a:endParaRPr lang="lv-LV" sz="2400" dirty="0">
              <a:effectLst/>
              <a:ea typeface="Calibri" panose="020F0502020204030204" pitchFamily="34" charset="0"/>
              <a:cs typeface="Times New Roman" panose="02020603050405020304" pitchFamily="18" charset="0"/>
            </a:endParaRPr>
          </a:p>
          <a:p>
            <a:pPr marL="0" indent="0">
              <a:buNone/>
            </a:pPr>
            <a:endParaRPr lang="lv-LV" dirty="0"/>
          </a:p>
          <a:p>
            <a:endParaRPr lang="lv-LV" dirty="0"/>
          </a:p>
          <a:p>
            <a:pPr marL="0" indent="0">
              <a:buNone/>
            </a:pPr>
            <a:endParaRPr lang="lv-LV" dirty="0"/>
          </a:p>
        </p:txBody>
      </p:sp>
      <p:pic>
        <p:nvPicPr>
          <p:cNvPr id="6" name="Attēls 5">
            <a:extLst>
              <a:ext uri="{FF2B5EF4-FFF2-40B4-BE49-F238E27FC236}">
                <a16:creationId xmlns:a16="http://schemas.microsoft.com/office/drawing/2014/main" id="{D3F1529C-A0E5-4CD5-AE7A-B8995A9BC7F6}"/>
              </a:ext>
            </a:extLst>
          </p:cNvPr>
          <p:cNvPicPr>
            <a:picLocks noChangeAspect="1"/>
          </p:cNvPicPr>
          <p:nvPr/>
        </p:nvPicPr>
        <p:blipFill rotWithShape="1">
          <a:blip r:embed="rId2"/>
          <a:srcRect t="21146"/>
          <a:stretch/>
        </p:blipFill>
        <p:spPr>
          <a:xfrm>
            <a:off x="4316728" y="1694562"/>
            <a:ext cx="4708877" cy="4950886"/>
          </a:xfrm>
          <a:prstGeom prst="rect">
            <a:avLst/>
          </a:prstGeom>
        </p:spPr>
      </p:pic>
      <p:sp>
        <p:nvSpPr>
          <p:cNvPr id="7" name="AutoShape 2">
            <a:extLst>
              <a:ext uri="{FF2B5EF4-FFF2-40B4-BE49-F238E27FC236}">
                <a16:creationId xmlns:a16="http://schemas.microsoft.com/office/drawing/2014/main" id="{D1B309B9-A8ED-402B-BC26-B9D2C058B9C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8" name="Attēls 7">
            <a:extLst>
              <a:ext uri="{FF2B5EF4-FFF2-40B4-BE49-F238E27FC236}">
                <a16:creationId xmlns:a16="http://schemas.microsoft.com/office/drawing/2014/main" id="{069AC773-E8E3-41A8-9D22-E0D219C5DB16}"/>
              </a:ext>
            </a:extLst>
          </p:cNvPr>
          <p:cNvPicPr>
            <a:picLocks noChangeAspect="1"/>
          </p:cNvPicPr>
          <p:nvPr/>
        </p:nvPicPr>
        <p:blipFill>
          <a:blip r:embed="rId3"/>
          <a:stretch>
            <a:fillRect/>
          </a:stretch>
        </p:blipFill>
        <p:spPr>
          <a:xfrm>
            <a:off x="118395" y="2765652"/>
            <a:ext cx="4173240" cy="3129930"/>
          </a:xfrm>
          <a:prstGeom prst="rect">
            <a:avLst/>
          </a:prstGeom>
        </p:spPr>
      </p:pic>
    </p:spTree>
    <p:extLst>
      <p:ext uri="{BB962C8B-B14F-4D97-AF65-F5344CB8AC3E}">
        <p14:creationId xmlns:p14="http://schemas.microsoft.com/office/powerpoint/2010/main" val="3908982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671AD-64AF-E76D-45E6-D4D643E6234E}"/>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8727572B-3F4B-EB79-7A5D-7283BA1F1FCF}"/>
              </a:ext>
            </a:extLst>
          </p:cNvPr>
          <p:cNvSpPr>
            <a:spLocks noGrp="1"/>
          </p:cNvSpPr>
          <p:nvPr>
            <p:ph type="title"/>
          </p:nvPr>
        </p:nvSpPr>
        <p:spPr>
          <a:xfrm>
            <a:off x="323850" y="835087"/>
            <a:ext cx="7416800" cy="508000"/>
          </a:xfrm>
        </p:spPr>
        <p:txBody>
          <a:bodyPr/>
          <a:lstStyle/>
          <a:p>
            <a:pPr algn="ctr"/>
            <a:r>
              <a:rPr lang="lv-LV" sz="4000" dirty="0"/>
              <a:t>Agrīnas lasītprasmes un valodas attīstības nozīme</a:t>
            </a:r>
            <a:br>
              <a:rPr lang="lv-LV" sz="4000" dirty="0"/>
            </a:br>
            <a:endParaRPr lang="lv-LV" sz="4000" dirty="0"/>
          </a:p>
        </p:txBody>
      </p:sp>
      <p:sp>
        <p:nvSpPr>
          <p:cNvPr id="4" name="TextBox 3">
            <a:extLst>
              <a:ext uri="{FF2B5EF4-FFF2-40B4-BE49-F238E27FC236}">
                <a16:creationId xmlns:a16="http://schemas.microsoft.com/office/drawing/2014/main" id="{F49F256A-6E1C-0655-BAD5-A3EB00C318AC}"/>
              </a:ext>
            </a:extLst>
          </p:cNvPr>
          <p:cNvSpPr txBox="1"/>
          <p:nvPr/>
        </p:nvSpPr>
        <p:spPr>
          <a:xfrm>
            <a:off x="323850" y="1964015"/>
            <a:ext cx="8208590" cy="3388620"/>
          </a:xfrm>
          <a:prstGeom prst="rect">
            <a:avLst/>
          </a:prstGeom>
          <a:noFill/>
        </p:spPr>
        <p:txBody>
          <a:bodyPr wrap="square">
            <a:spAutoFit/>
          </a:bodyPr>
          <a:lstStyle/>
          <a:p>
            <a:pPr>
              <a:lnSpc>
                <a:spcPct val="107000"/>
              </a:lnSpc>
              <a:spcAft>
                <a:spcPts val="800"/>
              </a:spcAft>
            </a:pPr>
            <a:r>
              <a:rPr lang="lv-LV" sz="2800" b="0" dirty="0">
                <a:solidFill>
                  <a:schemeClr val="tx2"/>
                </a:solidFill>
                <a:effectLst/>
                <a:latin typeface="+mn-lt"/>
                <a:ea typeface="Calibri" panose="020F0502020204030204" pitchFamily="34" charset="0"/>
                <a:cs typeface="Times New Roman" panose="02020603050405020304" pitchFamily="18" charset="0"/>
              </a:rPr>
              <a:t>Šī pieredze ir būtiska, lai izveidotu spēcīgu valodas un lasītprasmes pamatu, kas turpmākajos gados atbalstīs viņu akadēmisko ceļojumu un personīgo izaugsmi.</a:t>
            </a:r>
          </a:p>
          <a:p>
            <a:pPr>
              <a:lnSpc>
                <a:spcPct val="107000"/>
              </a:lnSpc>
              <a:spcAft>
                <a:spcPts val="800"/>
              </a:spcAft>
            </a:pPr>
            <a:r>
              <a:rPr lang="lv-LV" sz="2800" b="0" dirty="0">
                <a:solidFill>
                  <a:schemeClr val="tx2"/>
                </a:solidFill>
                <a:effectLst/>
                <a:latin typeface="+mn-lt"/>
                <a:ea typeface="Calibri" panose="020F0502020204030204" pitchFamily="34" charset="0"/>
                <a:cs typeface="Times New Roman" panose="02020603050405020304" pitchFamily="18" charset="0"/>
              </a:rPr>
              <a:t>Integrējot lasītprasmes aktivitātes savā ikdienas dzīvē, pirmsskolas vecuma bērni tiek virzīti uz mūžizglītības un zinātkāres ceļa.</a:t>
            </a:r>
          </a:p>
        </p:txBody>
      </p:sp>
    </p:spTree>
    <p:extLst>
      <p:ext uri="{BB962C8B-B14F-4D97-AF65-F5344CB8AC3E}">
        <p14:creationId xmlns:p14="http://schemas.microsoft.com/office/powerpoint/2010/main" val="29274028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a:xfrm>
            <a:off x="323528" y="184982"/>
            <a:ext cx="7416800" cy="508000"/>
          </a:xfrm>
        </p:spPr>
        <p:txBody>
          <a:bodyPr/>
          <a:lstStyle/>
          <a:p>
            <a:pPr algn="ctr"/>
            <a:r>
              <a:rPr lang="lv-LV" dirty="0"/>
              <a:t/>
            </a:r>
            <a:br>
              <a:rPr lang="lv-LV" dirty="0"/>
            </a:br>
            <a:r>
              <a:rPr lang="lv-LV" dirty="0"/>
              <a:t>SOCIĀLĀ VIDE</a:t>
            </a:r>
            <a:br>
              <a:rPr lang="lv-LV" dirty="0"/>
            </a:br>
            <a:endParaRPr lang="lv-LV" dirty="0"/>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15258" y="1844824"/>
            <a:ext cx="3131840" cy="4822825"/>
          </a:xfrm>
        </p:spPr>
        <p:txBody>
          <a:bodyPr/>
          <a:lstStyle/>
          <a:p>
            <a:endParaRPr lang="lv-LV" sz="2200" dirty="0"/>
          </a:p>
          <a:p>
            <a:endParaRPr lang="lv-LV" dirty="0"/>
          </a:p>
        </p:txBody>
      </p:sp>
      <p:sp>
        <p:nvSpPr>
          <p:cNvPr id="5" name="Satura vietturis 4">
            <a:extLst>
              <a:ext uri="{FF2B5EF4-FFF2-40B4-BE49-F238E27FC236}">
                <a16:creationId xmlns:a16="http://schemas.microsoft.com/office/drawing/2014/main" id="{F7D412B1-990E-45DE-AEED-A955D87E71A3}"/>
              </a:ext>
            </a:extLst>
          </p:cNvPr>
          <p:cNvSpPr>
            <a:spLocks noGrp="1"/>
          </p:cNvSpPr>
          <p:nvPr>
            <p:ph sz="half" idx="2"/>
          </p:nvPr>
        </p:nvSpPr>
        <p:spPr>
          <a:xfrm>
            <a:off x="173024" y="906536"/>
            <a:ext cx="8287408" cy="650255"/>
          </a:xfrm>
        </p:spPr>
        <p:txBody>
          <a:bodyPr/>
          <a:lstStyle/>
          <a:p>
            <a:pPr marL="0" indent="0">
              <a:buNone/>
            </a:pPr>
            <a:endParaRPr lang="lv-LV" dirty="0"/>
          </a:p>
          <a:p>
            <a:endParaRPr lang="lv-LV" dirty="0"/>
          </a:p>
          <a:p>
            <a:pPr marL="0" indent="0">
              <a:buNone/>
            </a:pPr>
            <a:endParaRPr lang="lv-LV" dirty="0"/>
          </a:p>
        </p:txBody>
      </p:sp>
      <p:sp>
        <p:nvSpPr>
          <p:cNvPr id="7" name="AutoShape 2">
            <a:extLst>
              <a:ext uri="{FF2B5EF4-FFF2-40B4-BE49-F238E27FC236}">
                <a16:creationId xmlns:a16="http://schemas.microsoft.com/office/drawing/2014/main" id="{D1B309B9-A8ED-402B-BC26-B9D2C058B9C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4" name="Attēls 3">
            <a:extLst>
              <a:ext uri="{FF2B5EF4-FFF2-40B4-BE49-F238E27FC236}">
                <a16:creationId xmlns:a16="http://schemas.microsoft.com/office/drawing/2014/main" id="{361203E5-7590-4BA7-9F18-C5F4DF16BCDC}"/>
              </a:ext>
            </a:extLst>
          </p:cNvPr>
          <p:cNvPicPr>
            <a:picLocks noChangeAspect="1"/>
          </p:cNvPicPr>
          <p:nvPr/>
        </p:nvPicPr>
        <p:blipFill>
          <a:blip r:embed="rId2"/>
          <a:stretch>
            <a:fillRect/>
          </a:stretch>
        </p:blipFill>
        <p:spPr>
          <a:xfrm>
            <a:off x="74238" y="906536"/>
            <a:ext cx="6008867" cy="4506650"/>
          </a:xfrm>
          <a:prstGeom prst="rect">
            <a:avLst/>
          </a:prstGeom>
        </p:spPr>
      </p:pic>
      <p:pic>
        <p:nvPicPr>
          <p:cNvPr id="10" name="Attēls 9">
            <a:extLst>
              <a:ext uri="{FF2B5EF4-FFF2-40B4-BE49-F238E27FC236}">
                <a16:creationId xmlns:a16="http://schemas.microsoft.com/office/drawing/2014/main" id="{F1729161-67DE-46BA-8394-B7529C657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2933" y="3581400"/>
            <a:ext cx="2926829" cy="2926829"/>
          </a:xfrm>
          <a:prstGeom prst="rect">
            <a:avLst/>
          </a:prstGeom>
        </p:spPr>
      </p:pic>
    </p:spTree>
    <p:extLst>
      <p:ext uri="{BB962C8B-B14F-4D97-AF65-F5344CB8AC3E}">
        <p14:creationId xmlns:p14="http://schemas.microsoft.com/office/powerpoint/2010/main" val="26821837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p:txBody>
          <a:bodyPr/>
          <a:lstStyle/>
          <a:p>
            <a:pPr algn="ctr"/>
            <a:r>
              <a:rPr lang="lv-LV" dirty="0"/>
              <a:t/>
            </a:r>
            <a:br>
              <a:rPr lang="lv-LV" dirty="0"/>
            </a:br>
            <a:r>
              <a:rPr lang="lv-LV" dirty="0"/>
              <a:t>DIGITĀLĀS IESPĒJAS</a:t>
            </a:r>
            <a:br>
              <a:rPr lang="lv-LV" dirty="0"/>
            </a:br>
            <a:endParaRPr lang="lv-LV" dirty="0"/>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15258" y="1844824"/>
            <a:ext cx="3867178" cy="4822825"/>
          </a:xfrm>
        </p:spPr>
        <p:txBody>
          <a:bodyPr/>
          <a:lstStyle/>
          <a:p>
            <a:pPr marL="0" indent="0">
              <a:buNone/>
            </a:pPr>
            <a:r>
              <a:rPr lang="lv-LV" dirty="0"/>
              <a:t>Interaktīvas lasīšanas aplikācijas – veicina lasīšanas paradumu bērniem</a:t>
            </a:r>
          </a:p>
          <a:p>
            <a:pPr marL="0" indent="0">
              <a:buNone/>
            </a:pPr>
            <a:r>
              <a:rPr lang="lv-LV" dirty="0">
                <a:hlinkClick r:id="rId2"/>
              </a:rPr>
              <a:t>www.bernistaba.lsm.lv</a:t>
            </a:r>
            <a:endParaRPr lang="lv-LV" dirty="0"/>
          </a:p>
          <a:p>
            <a:pPr marL="0" indent="0">
              <a:buNone/>
            </a:pPr>
            <a:r>
              <a:rPr lang="lv-LV" dirty="0">
                <a:hlinkClick r:id="rId3"/>
              </a:rPr>
              <a:t>www.atbalstsizcilibai.lv</a:t>
            </a:r>
            <a:endParaRPr lang="lv-LV" dirty="0"/>
          </a:p>
          <a:p>
            <a:pPr marL="0" indent="0">
              <a:buNone/>
            </a:pPr>
            <a:r>
              <a:rPr lang="lv-LV" dirty="0" smtClean="0">
                <a:hlinkClick r:id="rId4"/>
              </a:rPr>
              <a:t>www.valoda.lv</a:t>
            </a:r>
            <a:endParaRPr lang="lv-LV" dirty="0"/>
          </a:p>
          <a:p>
            <a:pPr marL="0" indent="0">
              <a:buNone/>
            </a:pPr>
            <a:r>
              <a:rPr lang="lv-LV" dirty="0">
                <a:hlinkClick r:id="rId5"/>
              </a:rPr>
              <a:t>www.wordwallnet.com</a:t>
            </a:r>
            <a:endParaRPr lang="lv-LV" dirty="0"/>
          </a:p>
          <a:p>
            <a:pPr marL="0" indent="0">
              <a:buNone/>
            </a:pPr>
            <a:endParaRPr lang="lv-LV" dirty="0"/>
          </a:p>
          <a:p>
            <a:pPr marL="0" indent="0">
              <a:buNone/>
            </a:pPr>
            <a:r>
              <a:rPr lang="lv-LV" dirty="0"/>
              <a:t> </a:t>
            </a:r>
          </a:p>
          <a:p>
            <a:pPr marL="0" indent="0">
              <a:buNone/>
            </a:pPr>
            <a:endParaRPr lang="lv-LV" dirty="0"/>
          </a:p>
          <a:p>
            <a:pPr marL="0" indent="0">
              <a:buNone/>
            </a:pPr>
            <a:endParaRPr lang="lv-LV" dirty="0"/>
          </a:p>
          <a:p>
            <a:pPr marL="0" indent="0">
              <a:buNone/>
            </a:pPr>
            <a:endParaRPr lang="lv-LV" dirty="0"/>
          </a:p>
        </p:txBody>
      </p:sp>
      <p:sp>
        <p:nvSpPr>
          <p:cNvPr id="4" name="Satura vietturis 3">
            <a:extLst>
              <a:ext uri="{FF2B5EF4-FFF2-40B4-BE49-F238E27FC236}">
                <a16:creationId xmlns:a16="http://schemas.microsoft.com/office/drawing/2014/main" id="{08D9C034-4260-435F-90AD-56F44B586433}"/>
              </a:ext>
            </a:extLst>
          </p:cNvPr>
          <p:cNvSpPr>
            <a:spLocks noGrp="1"/>
          </p:cNvSpPr>
          <p:nvPr>
            <p:ph sz="half" idx="2"/>
          </p:nvPr>
        </p:nvSpPr>
        <p:spPr>
          <a:xfrm>
            <a:off x="4108450" y="1773238"/>
            <a:ext cx="4784030" cy="4822825"/>
          </a:xfrm>
        </p:spPr>
        <p:txBody>
          <a:bodyPr/>
          <a:lstStyle/>
          <a:p>
            <a:pPr marL="0" indent="0">
              <a:buNone/>
            </a:pPr>
            <a:endParaRPr lang="lv-LV" dirty="0"/>
          </a:p>
        </p:txBody>
      </p:sp>
      <p:pic>
        <p:nvPicPr>
          <p:cNvPr id="6146" name="Picture 2">
            <a:extLst>
              <a:ext uri="{FF2B5EF4-FFF2-40B4-BE49-F238E27FC236}">
                <a16:creationId xmlns:a16="http://schemas.microsoft.com/office/drawing/2014/main" id="{6C3A4D09-E4FC-4AC0-8B57-5804392730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4572001" y="1708120"/>
            <a:ext cx="3665958" cy="488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056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382967"/>
            <a:ext cx="7881731" cy="1119625"/>
          </a:xfrm>
        </p:spPr>
        <p:txBody>
          <a:bodyPr>
            <a:normAutofit fontScale="90000"/>
          </a:bodyPr>
          <a:lstStyle/>
          <a:p>
            <a:pPr algn="ctr"/>
            <a:r>
              <a:rPr lang="en-US" sz="3100" b="1" dirty="0">
                <a:cs typeface="Times New Roman" panose="02020603050405020304" pitchFamily="18" charset="0"/>
              </a:rPr>
              <a:t>Dig</a:t>
            </a:r>
            <a:r>
              <a:rPr lang="lv-LV" sz="3100" b="1" dirty="0" err="1">
                <a:cs typeface="Times New Roman" panose="02020603050405020304" pitchFamily="18" charset="0"/>
              </a:rPr>
              <a:t>itālie</a:t>
            </a:r>
            <a:r>
              <a:rPr lang="lv-LV" sz="3100" dirty="0">
                <a:cs typeface="Times New Roman" panose="02020603050405020304" pitchFamily="18" charset="0"/>
              </a:rPr>
              <a:t> rīki</a:t>
            </a:r>
            <a:r>
              <a:rPr lang="en-US" sz="3100" b="1" dirty="0">
                <a:cs typeface="Times New Roman" panose="02020603050405020304" pitchFamily="18" charset="0"/>
              </a:rPr>
              <a:t> </a:t>
            </a:r>
            <a:r>
              <a:rPr lang="lv-LV" sz="3100" b="1" dirty="0">
                <a:cs typeface="Times New Roman" panose="02020603050405020304" pitchFamily="18" charset="0"/>
              </a:rPr>
              <a:t>lasītprasmes veicināšanai mūsu iestādē</a:t>
            </a:r>
            <a:r>
              <a:rPr lang="lv-LV" sz="2700" b="1" dirty="0">
                <a:cs typeface="Times New Roman" panose="02020603050405020304" pitchFamily="18" charset="0"/>
              </a:rPr>
              <a:t/>
            </a:r>
            <a:br>
              <a:rPr lang="lv-LV" sz="2700" b="1" dirty="0">
                <a:cs typeface="Times New Roman" panose="02020603050405020304" pitchFamily="18" charset="0"/>
              </a:rPr>
            </a:br>
            <a:r>
              <a:rPr lang="lv-LV" sz="2800" dirty="0">
                <a:cs typeface="Times New Roman" panose="02020603050405020304" pitchFamily="18" charset="0"/>
              </a:rPr>
              <a:t>E</a:t>
            </a:r>
            <a:r>
              <a:rPr lang="lv-LV" sz="2800" dirty="0"/>
              <a:t>krāna digitālie rīki</a:t>
            </a:r>
            <a:r>
              <a:rPr lang="lv-LV" sz="2700" b="1" dirty="0">
                <a:cs typeface="Times New Roman" panose="02020603050405020304" pitchFamily="18" charset="0"/>
              </a:rPr>
              <a:t/>
            </a:r>
            <a:br>
              <a:rPr lang="lv-LV" sz="2700" b="1" dirty="0">
                <a:cs typeface="Times New Roman" panose="02020603050405020304" pitchFamily="18" charset="0"/>
              </a:rPr>
            </a:br>
            <a:endParaRPr lang="en-US" sz="2700" b="1" dirty="0">
              <a:cs typeface="Times New Roman" panose="02020603050405020304" pitchFamily="18" charset="0"/>
            </a:endParaRPr>
          </a:p>
        </p:txBody>
      </p:sp>
      <p:sp>
        <p:nvSpPr>
          <p:cNvPr id="3" name="Объект 2"/>
          <p:cNvSpPr>
            <a:spLocks noGrp="1"/>
          </p:cNvSpPr>
          <p:nvPr>
            <p:ph sz="half" idx="1"/>
          </p:nvPr>
        </p:nvSpPr>
        <p:spPr>
          <a:xfrm>
            <a:off x="1907704" y="2167846"/>
            <a:ext cx="3960440" cy="4573521"/>
          </a:xfrm>
        </p:spPr>
        <p:txBody>
          <a:bodyPr>
            <a:normAutofit fontScale="55000" lnSpcReduction="20000"/>
          </a:bodyPr>
          <a:lstStyle/>
          <a:p>
            <a:pPr>
              <a:buNone/>
            </a:pPr>
            <a:r>
              <a:rPr lang="lv-LV" dirty="0"/>
              <a:t>PHOTON ROBOTS</a:t>
            </a:r>
          </a:p>
          <a:p>
            <a:pPr>
              <a:buNone/>
            </a:pPr>
            <a:endParaRPr lang="lv-LV" dirty="0"/>
          </a:p>
          <a:p>
            <a:pPr>
              <a:buNone/>
            </a:pPr>
            <a:endParaRPr lang="en-US" dirty="0"/>
          </a:p>
          <a:p>
            <a:pPr marL="0" indent="0">
              <a:buNone/>
            </a:pPr>
            <a:r>
              <a:rPr lang="en-US" dirty="0"/>
              <a:t>                </a:t>
            </a:r>
            <a:r>
              <a:rPr lang="lv-LV" dirty="0"/>
              <a:t>        </a:t>
            </a:r>
          </a:p>
          <a:p>
            <a:pPr marL="0" indent="0">
              <a:buNone/>
            </a:pPr>
            <a:endParaRPr lang="lv-LV" dirty="0"/>
          </a:p>
          <a:p>
            <a:pPr marL="0" indent="0">
              <a:buNone/>
            </a:pPr>
            <a:endParaRPr lang="lv-LV" dirty="0"/>
          </a:p>
          <a:p>
            <a:pPr marL="0" indent="0">
              <a:buNone/>
            </a:pPr>
            <a:r>
              <a:rPr lang="lv-LV" dirty="0"/>
              <a:t>LIVE ABC 3D</a:t>
            </a:r>
          </a:p>
          <a:p>
            <a:pPr marL="0" indent="0">
              <a:buNone/>
            </a:pPr>
            <a:r>
              <a:rPr lang="en-US" dirty="0"/>
              <a:t>               </a:t>
            </a:r>
            <a:endParaRPr lang="lv-LV" dirty="0"/>
          </a:p>
          <a:p>
            <a:pPr marL="0" indent="0">
              <a:buNone/>
            </a:pPr>
            <a:r>
              <a:rPr lang="lv-LV" dirty="0"/>
              <a:t>                    </a:t>
            </a:r>
          </a:p>
          <a:p>
            <a:pPr marL="0" indent="0">
              <a:buNone/>
            </a:pPr>
            <a:r>
              <a:rPr lang="lv-LV" dirty="0"/>
              <a:t>                       </a:t>
            </a:r>
          </a:p>
          <a:p>
            <a:pPr marL="0" indent="0">
              <a:buNone/>
            </a:pPr>
            <a:endParaRPr lang="lv-LV" dirty="0"/>
          </a:p>
          <a:p>
            <a:pPr marL="0" indent="0">
              <a:buNone/>
            </a:pPr>
            <a:endParaRPr lang="lv-LV" dirty="0"/>
          </a:p>
          <a:p>
            <a:pPr marL="0" indent="0">
              <a:buNone/>
            </a:pPr>
            <a:endParaRPr lang="lv-LV" dirty="0"/>
          </a:p>
          <a:p>
            <a:pPr marL="0" indent="0">
              <a:buNone/>
            </a:pPr>
            <a:r>
              <a:rPr lang="lv-LV" dirty="0"/>
              <a:t>MARBOTIC </a:t>
            </a:r>
            <a:r>
              <a:rPr lang="en-US" dirty="0"/>
              <a:t>N</a:t>
            </a:r>
            <a:r>
              <a:rPr lang="lv-LV" dirty="0"/>
              <a:t>UMBERS</a:t>
            </a:r>
            <a:r>
              <a:rPr lang="en-US" dirty="0"/>
              <a:t> AND LETTERS</a:t>
            </a:r>
            <a:endParaRPr lang="lv-LV" dirty="0"/>
          </a:p>
          <a:p>
            <a:pPr marL="0" indent="0">
              <a:buNone/>
            </a:pPr>
            <a:endParaRPr lang="en-US" dirty="0"/>
          </a:p>
          <a:p>
            <a:pPr marL="0" indent="0">
              <a:buNone/>
            </a:pPr>
            <a:r>
              <a:rPr lang="en-US" dirty="0"/>
              <a:t>                    </a:t>
            </a:r>
            <a:r>
              <a:rPr lang="lv-LV" dirty="0"/>
              <a:t>     </a:t>
            </a:r>
          </a:p>
          <a:p>
            <a:pPr marL="0" indent="0">
              <a:buNone/>
            </a:pPr>
            <a:r>
              <a:rPr lang="en-US" dirty="0"/>
              <a:t>               </a:t>
            </a:r>
            <a:r>
              <a:rPr lang="lv-LV" dirty="0"/>
              <a:t>                                   </a:t>
            </a:r>
          </a:p>
          <a:p>
            <a:pPr marL="0" indent="0">
              <a:buNone/>
            </a:pPr>
            <a:r>
              <a:rPr lang="lv-LV" sz="2500" dirty="0"/>
              <a:t>INTERAKTĪVĀ TĀFELE UN </a:t>
            </a:r>
            <a:r>
              <a:rPr lang="lv-LV" sz="2500" dirty="0" smtClean="0"/>
              <a:t>INTERAKTĪVAIS </a:t>
            </a:r>
            <a:r>
              <a:rPr lang="lv-LV" sz="2500" dirty="0"/>
              <a:t>EKRĀNS, PLANŠETDATORI</a:t>
            </a:r>
            <a:endParaRPr lang="en-US" sz="2500"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715" y="1916832"/>
            <a:ext cx="1181407" cy="886055"/>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00655" y="3237240"/>
            <a:ext cx="1170537" cy="877903"/>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007" y="4581861"/>
            <a:ext cx="1181407" cy="886056"/>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88683" y="5814283"/>
            <a:ext cx="1208731" cy="740982"/>
          </a:xfrm>
          <a:prstGeom prst="rect">
            <a:avLst/>
          </a:prstGeom>
        </p:spPr>
      </p:pic>
      <p:pic>
        <p:nvPicPr>
          <p:cNvPr id="1026" name="Picture 2" descr="TTS Āra robots | Insplay Latvija">
            <a:extLst>
              <a:ext uri="{FF2B5EF4-FFF2-40B4-BE49-F238E27FC236}">
                <a16:creationId xmlns:a16="http://schemas.microsoft.com/office/drawing/2014/main" id="{809334C5-AC48-47F8-8622-98AD00DD8C4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076056" y="1778974"/>
            <a:ext cx="1584176" cy="15841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6B42B3-2AB4-439E-8342-0A1B092FABFB}"/>
              </a:ext>
            </a:extLst>
          </p:cNvPr>
          <p:cNvSpPr txBox="1"/>
          <p:nvPr/>
        </p:nvSpPr>
        <p:spPr>
          <a:xfrm>
            <a:off x="6789092" y="2201730"/>
            <a:ext cx="2247404" cy="369332"/>
          </a:xfrm>
          <a:prstGeom prst="rect">
            <a:avLst/>
          </a:prstGeom>
          <a:noFill/>
        </p:spPr>
        <p:txBody>
          <a:bodyPr wrap="square" rtlCol="0">
            <a:spAutoFit/>
          </a:bodyPr>
          <a:lstStyle/>
          <a:p>
            <a:r>
              <a:rPr lang="lv-LV" b="0" dirty="0">
                <a:solidFill>
                  <a:schemeClr val="tx2"/>
                </a:solidFill>
                <a:latin typeface="+mn-lt"/>
              </a:rPr>
              <a:t>TTS ĀRA ROBOTS</a:t>
            </a:r>
          </a:p>
        </p:txBody>
      </p:sp>
    </p:spTree>
    <p:extLst>
      <p:ext uri="{BB962C8B-B14F-4D97-AF65-F5344CB8AC3E}">
        <p14:creationId xmlns:p14="http://schemas.microsoft.com/office/powerpoint/2010/main" val="40943971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91707" y="5450031"/>
            <a:ext cx="1398747" cy="783300"/>
          </a:xfrm>
          <a:prstGeom prst="rect">
            <a:avLst/>
          </a:prstGeom>
        </p:spPr>
      </p:pic>
      <p:sp>
        <p:nvSpPr>
          <p:cNvPr id="2" name="Заголовок 1"/>
          <p:cNvSpPr>
            <a:spLocks noGrp="1"/>
          </p:cNvSpPr>
          <p:nvPr>
            <p:ph type="title"/>
          </p:nvPr>
        </p:nvSpPr>
        <p:spPr>
          <a:xfrm>
            <a:off x="179512" y="433111"/>
            <a:ext cx="7881731" cy="620678"/>
          </a:xfrm>
        </p:spPr>
        <p:txBody>
          <a:bodyPr>
            <a:normAutofit fontScale="90000"/>
          </a:bodyPr>
          <a:lstStyle/>
          <a:p>
            <a:pPr algn="ctr"/>
            <a:r>
              <a:rPr lang="en-US" sz="3100" b="1" dirty="0">
                <a:cs typeface="Times New Roman" panose="02020603050405020304" pitchFamily="18" charset="0"/>
              </a:rPr>
              <a:t>Dig</a:t>
            </a:r>
            <a:r>
              <a:rPr lang="lv-LV" sz="3100" b="1" dirty="0" err="1">
                <a:cs typeface="Times New Roman" panose="02020603050405020304" pitchFamily="18" charset="0"/>
              </a:rPr>
              <a:t>itālie</a:t>
            </a:r>
            <a:r>
              <a:rPr lang="lv-LV" sz="3100" dirty="0">
                <a:cs typeface="Times New Roman" panose="02020603050405020304" pitchFamily="18" charset="0"/>
              </a:rPr>
              <a:t> rīki</a:t>
            </a:r>
            <a:r>
              <a:rPr lang="en-US" sz="3100" b="1" dirty="0">
                <a:cs typeface="Times New Roman" panose="02020603050405020304" pitchFamily="18" charset="0"/>
              </a:rPr>
              <a:t> </a:t>
            </a:r>
            <a:r>
              <a:rPr lang="lv-LV" sz="3100" b="1" dirty="0">
                <a:cs typeface="Times New Roman" panose="02020603050405020304" pitchFamily="18" charset="0"/>
              </a:rPr>
              <a:t>lasītprasmes veicināšanai mūsu iestādē</a:t>
            </a:r>
            <a:r>
              <a:rPr lang="lv-LV" sz="2700" b="1" dirty="0">
                <a:cs typeface="Times New Roman" panose="02020603050405020304" pitchFamily="18" charset="0"/>
              </a:rPr>
              <a:t/>
            </a:r>
            <a:br>
              <a:rPr lang="lv-LV" sz="2700" b="1" dirty="0">
                <a:cs typeface="Times New Roman" panose="02020603050405020304" pitchFamily="18" charset="0"/>
              </a:rPr>
            </a:br>
            <a:r>
              <a:rPr lang="lv-LV" sz="2200" b="1" dirty="0"/>
              <a:t> </a:t>
            </a:r>
            <a:r>
              <a:rPr lang="lv-LV" sz="2200" b="1" dirty="0" err="1"/>
              <a:t>Bezekrāna</a:t>
            </a:r>
            <a:r>
              <a:rPr lang="lv-LV" sz="2200" b="1" dirty="0"/>
              <a:t> digitālie rīki</a:t>
            </a:r>
            <a:br>
              <a:rPr lang="lv-LV" sz="2200" b="1" dirty="0"/>
            </a:br>
            <a:endParaRPr lang="en-US" sz="2200" b="1" dirty="0">
              <a:cs typeface="Times New Roman" panose="02020603050405020304" pitchFamily="18" charset="0"/>
            </a:endParaRPr>
          </a:p>
        </p:txBody>
      </p:sp>
      <p:sp>
        <p:nvSpPr>
          <p:cNvPr id="4" name="Объект 3"/>
          <p:cNvSpPr>
            <a:spLocks noGrp="1"/>
          </p:cNvSpPr>
          <p:nvPr>
            <p:ph sz="half" idx="2"/>
          </p:nvPr>
        </p:nvSpPr>
        <p:spPr>
          <a:xfrm>
            <a:off x="1394651" y="1815878"/>
            <a:ext cx="7380729" cy="4853482"/>
          </a:xfrm>
        </p:spPr>
        <p:txBody>
          <a:bodyPr>
            <a:normAutofit/>
          </a:bodyPr>
          <a:lstStyle/>
          <a:p>
            <a:pPr>
              <a:buNone/>
            </a:pPr>
            <a:endParaRPr lang="lv-LV" dirty="0"/>
          </a:p>
          <a:p>
            <a:pPr>
              <a:buNone/>
            </a:pPr>
            <a:r>
              <a:rPr lang="lv-LV" sz="2200" dirty="0"/>
              <a:t>SMILŠU LAMPA                                </a:t>
            </a:r>
            <a:r>
              <a:rPr lang="lv-LV" sz="1600" b="1" i="0" dirty="0">
                <a:solidFill>
                  <a:schemeClr val="tx2"/>
                </a:solidFill>
                <a:effectLst/>
                <a:latin typeface="Arial" panose="020B0604020202020204" pitchFamily="34" charset="0"/>
              </a:rPr>
              <a:t> </a:t>
            </a:r>
            <a:r>
              <a:rPr lang="lv-LV" sz="2200" i="0" dirty="0">
                <a:solidFill>
                  <a:schemeClr val="tx2"/>
                </a:solidFill>
                <a:effectLst/>
                <a:latin typeface="Arial" panose="020B0604020202020204" pitchFamily="34" charset="0"/>
              </a:rPr>
              <a:t>ROBOTS PELE</a:t>
            </a:r>
            <a:endParaRPr lang="lv-LV" sz="2200" dirty="0">
              <a:solidFill>
                <a:schemeClr val="tx2"/>
              </a:solidFill>
            </a:endParaRPr>
          </a:p>
          <a:p>
            <a:endParaRPr lang="en-US" sz="2200" dirty="0"/>
          </a:p>
          <a:p>
            <a:pPr marL="0" indent="0">
              <a:buNone/>
            </a:pPr>
            <a:r>
              <a:rPr lang="en-US" sz="2200" dirty="0"/>
              <a:t> </a:t>
            </a:r>
            <a:endParaRPr lang="lv-LV" sz="2200" dirty="0"/>
          </a:p>
          <a:p>
            <a:pPr marL="0" indent="0">
              <a:buNone/>
            </a:pPr>
            <a:r>
              <a:rPr lang="lv-LV" sz="2200" dirty="0"/>
              <a:t>GAISMAS MOLBERTS                            MAKEBLOCK</a:t>
            </a:r>
          </a:p>
          <a:p>
            <a:pPr marL="0" indent="0">
              <a:buNone/>
            </a:pPr>
            <a:r>
              <a:rPr lang="lv-LV" sz="2200" dirty="0"/>
              <a:t>                                                                 </a:t>
            </a:r>
            <a:r>
              <a:rPr lang="lv-LV" sz="2200" dirty="0" err="1"/>
              <a:t>mTINY</a:t>
            </a:r>
            <a:endParaRPr lang="lv-LV" sz="2200" dirty="0"/>
          </a:p>
          <a:p>
            <a:pPr marL="0" indent="0">
              <a:buNone/>
            </a:pPr>
            <a:r>
              <a:rPr lang="lv-LV" sz="2200" dirty="0"/>
              <a:t>                  </a:t>
            </a:r>
          </a:p>
          <a:p>
            <a:pPr marL="0" indent="0">
              <a:buNone/>
            </a:pPr>
            <a:r>
              <a:rPr lang="lv-LV" sz="2200" dirty="0"/>
              <a:t>  BEE-BOT </a:t>
            </a:r>
            <a:r>
              <a:rPr lang="en-US" sz="2200" dirty="0"/>
              <a:t> </a:t>
            </a:r>
            <a:r>
              <a:rPr lang="lv-LV" sz="2200" dirty="0"/>
              <a:t>ROBOTS                        </a:t>
            </a:r>
            <a:r>
              <a:rPr lang="lv-LV" sz="2000" dirty="0">
                <a:latin typeface="+mj-lt"/>
              </a:rPr>
              <a:t> IERAKSTĀMAS                       </a:t>
            </a:r>
          </a:p>
          <a:p>
            <a:pPr marL="0" indent="0">
              <a:buNone/>
            </a:pPr>
            <a:r>
              <a:rPr lang="lv-LV" sz="2000" dirty="0">
                <a:latin typeface="+mj-lt"/>
              </a:rPr>
              <a:t>                                                                  RUNĀŠANAS POGAS      </a:t>
            </a:r>
          </a:p>
          <a:p>
            <a:pPr marL="0" indent="0">
              <a:buNone/>
            </a:pPr>
            <a:r>
              <a:rPr lang="lv-LV" dirty="0">
                <a:latin typeface="+mj-lt"/>
              </a:rPr>
              <a:t>   </a:t>
            </a:r>
            <a:r>
              <a:rPr lang="lv-LV" sz="2200" dirty="0"/>
              <a:t>RUNĀJOŠĀ</a:t>
            </a:r>
          </a:p>
          <a:p>
            <a:pPr marL="0" indent="0">
              <a:buNone/>
            </a:pPr>
            <a:r>
              <a:rPr lang="lv-LV" sz="2200" dirty="0"/>
              <a:t>    PILDSPALVA               </a:t>
            </a:r>
          </a:p>
          <a:p>
            <a:pPr marL="0" indent="0">
              <a:buNone/>
            </a:pPr>
            <a:endParaRPr lang="lv-LV" dirty="0"/>
          </a:p>
          <a:p>
            <a:pPr marL="0" indent="0">
              <a:buNone/>
            </a:pPr>
            <a:endParaRPr lang="lv-LV" dirty="0"/>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31974" y="4241975"/>
            <a:ext cx="1202559" cy="901919"/>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5905" r="9080"/>
          <a:stretch/>
        </p:blipFill>
        <p:spPr>
          <a:xfrm rot="5400000">
            <a:off x="397391" y="2904500"/>
            <a:ext cx="957796" cy="110488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850" y="1815878"/>
            <a:ext cx="1104880" cy="901919"/>
          </a:xfrm>
          <a:prstGeom prst="rect">
            <a:avLst/>
          </a:prstGeom>
        </p:spPr>
      </p:pic>
      <p:pic>
        <p:nvPicPr>
          <p:cNvPr id="16" name="Attēls 15">
            <a:extLst>
              <a:ext uri="{FF2B5EF4-FFF2-40B4-BE49-F238E27FC236}">
                <a16:creationId xmlns:a16="http://schemas.microsoft.com/office/drawing/2014/main" id="{6684CD19-A41E-4F27-8286-26988C7F91FA}"/>
              </a:ext>
            </a:extLst>
          </p:cNvPr>
          <p:cNvPicPr>
            <a:picLocks noChangeAspect="1"/>
          </p:cNvPicPr>
          <p:nvPr/>
        </p:nvPicPr>
        <p:blipFill>
          <a:blip r:embed="rId6"/>
          <a:stretch>
            <a:fillRect/>
          </a:stretch>
        </p:blipFill>
        <p:spPr>
          <a:xfrm>
            <a:off x="4716016" y="1815878"/>
            <a:ext cx="1364343" cy="1364343"/>
          </a:xfrm>
          <a:prstGeom prst="rect">
            <a:avLst/>
          </a:prstGeom>
        </p:spPr>
      </p:pic>
      <p:pic>
        <p:nvPicPr>
          <p:cNvPr id="4102" name="Picture 6" descr="Makeblock mTiny Programmable Robotic Toys, Early Children Coding Education  Robot, Remote Control Toys, Screen-free Coding, Tap-to-Code, Gift for Kids  : Amazon.co.uk: Toys &amp; Games">
            <a:extLst>
              <a:ext uri="{FF2B5EF4-FFF2-40B4-BE49-F238E27FC236}">
                <a16:creationId xmlns:a16="http://schemas.microsoft.com/office/drawing/2014/main" id="{A0F5976F-D5B9-4C0E-9A86-7DFA84C498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5898" y="3137672"/>
            <a:ext cx="1364344" cy="13643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a:extLst>
              <a:ext uri="{FF2B5EF4-FFF2-40B4-BE49-F238E27FC236}">
                <a16:creationId xmlns:a16="http://schemas.microsoft.com/office/drawing/2014/main" id="{FE17A45D-827D-43E8-A2D1-9011503DE4BC}"/>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4596502" y="4549730"/>
            <a:ext cx="1428750" cy="1428750"/>
          </a:xfrm>
          <a:prstGeom prst="rect">
            <a:avLst/>
          </a:prstGeom>
          <a:noFill/>
          <a:ln>
            <a:noFill/>
          </a:ln>
        </p:spPr>
      </p:pic>
    </p:spTree>
    <p:extLst>
      <p:ext uri="{BB962C8B-B14F-4D97-AF65-F5344CB8AC3E}">
        <p14:creationId xmlns:p14="http://schemas.microsoft.com/office/powerpoint/2010/main" val="4054526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p:txBody>
          <a:bodyPr/>
          <a:lstStyle/>
          <a:p>
            <a:pPr algn="ctr"/>
            <a:r>
              <a:rPr lang="lv-LV" dirty="0"/>
              <a:t/>
            </a:r>
            <a:br>
              <a:rPr lang="lv-LV" dirty="0"/>
            </a:br>
            <a:r>
              <a:rPr lang="lv-LV" dirty="0"/>
              <a:t>Digitālās iespējas</a:t>
            </a:r>
            <a:br>
              <a:rPr lang="lv-LV" dirty="0"/>
            </a:br>
            <a:endParaRPr lang="lv-LV" dirty="0"/>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15258" y="1844824"/>
            <a:ext cx="3867178" cy="4822825"/>
          </a:xfrm>
        </p:spPr>
        <p:txBody>
          <a:bodyPr/>
          <a:lstStyle/>
          <a:p>
            <a:pPr marL="0" indent="0">
              <a:buNone/>
            </a:pPr>
            <a:r>
              <a:rPr lang="lv-LV" dirty="0"/>
              <a:t>Interaktīvā lasīšana izmantojot digitālās tehnoloģijas</a:t>
            </a:r>
          </a:p>
        </p:txBody>
      </p:sp>
      <p:pic>
        <p:nvPicPr>
          <p:cNvPr id="5" name="Satura vietturis 4">
            <a:extLst>
              <a:ext uri="{FF2B5EF4-FFF2-40B4-BE49-F238E27FC236}">
                <a16:creationId xmlns:a16="http://schemas.microsoft.com/office/drawing/2014/main" id="{2EEA2A55-26D5-470D-9F5C-9DFBBAB755A9}"/>
              </a:ext>
            </a:extLst>
          </p:cNvPr>
          <p:cNvPicPr>
            <a:picLocks noGrp="1" noChangeAspect="1"/>
          </p:cNvPicPr>
          <p:nvPr>
            <p:ph sz="half" idx="2"/>
          </p:nvPr>
        </p:nvPicPr>
        <p:blipFill>
          <a:blip r:embed="rId2"/>
          <a:stretch>
            <a:fillRect/>
          </a:stretch>
        </p:blipFill>
        <p:spPr>
          <a:xfrm>
            <a:off x="3133787" y="2348879"/>
            <a:ext cx="5668394" cy="4251295"/>
          </a:xfrm>
          <a:prstGeom prst="rect">
            <a:avLst/>
          </a:prstGeom>
        </p:spPr>
      </p:pic>
      <p:pic>
        <p:nvPicPr>
          <p:cNvPr id="2050" name="Picture 2">
            <a:extLst>
              <a:ext uri="{FF2B5EF4-FFF2-40B4-BE49-F238E27FC236}">
                <a16:creationId xmlns:a16="http://schemas.microsoft.com/office/drawing/2014/main" id="{D1EF82E5-AD46-475B-9283-7CCE6E12A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42" y="3212976"/>
            <a:ext cx="2536068" cy="338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778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91E068-9306-4920-AD0A-D55063E0D2D5}"/>
              </a:ext>
            </a:extLst>
          </p:cNvPr>
          <p:cNvSpPr>
            <a:spLocks noGrp="1"/>
          </p:cNvSpPr>
          <p:nvPr>
            <p:ph type="title"/>
          </p:nvPr>
        </p:nvSpPr>
        <p:spPr>
          <a:xfrm>
            <a:off x="326612" y="976784"/>
            <a:ext cx="7416800" cy="508000"/>
          </a:xfrm>
        </p:spPr>
        <p:txBody>
          <a:bodyPr/>
          <a:lstStyle/>
          <a:p>
            <a:r>
              <a:rPr lang="lv-LV" dirty="0"/>
              <a:t>Aktīvāko  lasītāju apbalvošana</a:t>
            </a:r>
          </a:p>
        </p:txBody>
      </p:sp>
      <p:pic>
        <p:nvPicPr>
          <p:cNvPr id="6" name="Satura vietturis 5">
            <a:extLst>
              <a:ext uri="{FF2B5EF4-FFF2-40B4-BE49-F238E27FC236}">
                <a16:creationId xmlns:a16="http://schemas.microsoft.com/office/drawing/2014/main" id="{2AEA2B1D-5069-448B-86C3-BC4772B5511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5051" y="1484784"/>
            <a:ext cx="3833458" cy="5111279"/>
          </a:xfrm>
        </p:spPr>
      </p:pic>
      <p:pic>
        <p:nvPicPr>
          <p:cNvPr id="8" name="Satura vietturis 7">
            <a:extLst>
              <a:ext uri="{FF2B5EF4-FFF2-40B4-BE49-F238E27FC236}">
                <a16:creationId xmlns:a16="http://schemas.microsoft.com/office/drawing/2014/main" id="{9E94C73B-0FFC-4C41-B74B-3C6B0498279D}"/>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4139952" y="1772816"/>
            <a:ext cx="4744981" cy="4744981"/>
          </a:xfrm>
        </p:spPr>
      </p:pic>
      <p:sp>
        <p:nvSpPr>
          <p:cNvPr id="4" name="TextBox 3">
            <a:extLst>
              <a:ext uri="{FF2B5EF4-FFF2-40B4-BE49-F238E27FC236}">
                <a16:creationId xmlns:a16="http://schemas.microsoft.com/office/drawing/2014/main" id="{FFA58A1B-CA48-0DC8-8096-787DE4D87F93}"/>
              </a:ext>
            </a:extLst>
          </p:cNvPr>
          <p:cNvSpPr txBox="1"/>
          <p:nvPr/>
        </p:nvSpPr>
        <p:spPr>
          <a:xfrm>
            <a:off x="539552" y="118373"/>
            <a:ext cx="7632848" cy="954107"/>
          </a:xfrm>
          <a:prstGeom prst="rect">
            <a:avLst/>
          </a:prstGeom>
          <a:noFill/>
        </p:spPr>
        <p:txBody>
          <a:bodyPr wrap="square">
            <a:spAutoFit/>
          </a:bodyPr>
          <a:lstStyle/>
          <a:p>
            <a:pPr algn="ctr"/>
            <a:r>
              <a:rPr lang="en-US" sz="2800" dirty="0">
                <a:solidFill>
                  <a:schemeClr val="tx2"/>
                </a:solidFill>
              </a:rPr>
              <a:t>MOTIVĒJOŠAS AKTIVITĀTES</a:t>
            </a:r>
            <a:br>
              <a:rPr lang="en-US" sz="2800" dirty="0">
                <a:solidFill>
                  <a:schemeClr val="tx2"/>
                </a:solidFill>
              </a:rPr>
            </a:br>
            <a:r>
              <a:rPr lang="en-US" sz="2800" dirty="0" err="1">
                <a:solidFill>
                  <a:schemeClr val="tx2"/>
                </a:solidFill>
              </a:rPr>
              <a:t>Lasīšanas</a:t>
            </a:r>
            <a:r>
              <a:rPr lang="en-US" sz="2800" dirty="0">
                <a:solidFill>
                  <a:schemeClr val="tx2"/>
                </a:solidFill>
              </a:rPr>
              <a:t> </a:t>
            </a:r>
            <a:r>
              <a:rPr lang="en-US" sz="2800" dirty="0" err="1">
                <a:solidFill>
                  <a:schemeClr val="tx2"/>
                </a:solidFill>
              </a:rPr>
              <a:t>izaicinājumi</a:t>
            </a:r>
            <a:endParaRPr lang="ru-RU" sz="2800" dirty="0">
              <a:solidFill>
                <a:schemeClr val="tx2"/>
              </a:solidFill>
            </a:endParaRPr>
          </a:p>
        </p:txBody>
      </p:sp>
    </p:spTree>
    <p:extLst>
      <p:ext uri="{BB962C8B-B14F-4D97-AF65-F5344CB8AC3E}">
        <p14:creationId xmlns:p14="http://schemas.microsoft.com/office/powerpoint/2010/main" val="31911875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p:txBody>
          <a:bodyPr/>
          <a:lstStyle/>
          <a:p>
            <a:pPr algn="ctr"/>
            <a:r>
              <a:rPr lang="lv-LV" dirty="0"/>
              <a:t/>
            </a:r>
            <a:br>
              <a:rPr lang="lv-LV" dirty="0"/>
            </a:br>
            <a:r>
              <a:rPr lang="lv-LV" dirty="0"/>
              <a:t>MOTIVĒJOŠAS AKTIVITĀTES</a:t>
            </a:r>
            <a:br>
              <a:rPr lang="lv-LV" dirty="0"/>
            </a:br>
            <a:endParaRPr lang="lv-LV" dirty="0"/>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15258" y="1844824"/>
            <a:ext cx="3131840" cy="4822825"/>
          </a:xfrm>
        </p:spPr>
        <p:txBody>
          <a:bodyPr/>
          <a:lstStyle/>
          <a:p>
            <a:endParaRPr lang="lv-LV" sz="2200" dirty="0"/>
          </a:p>
          <a:p>
            <a:endParaRPr lang="lv-LV" dirty="0"/>
          </a:p>
        </p:txBody>
      </p:sp>
      <p:sp>
        <p:nvSpPr>
          <p:cNvPr id="5" name="Satura vietturis 4">
            <a:extLst>
              <a:ext uri="{FF2B5EF4-FFF2-40B4-BE49-F238E27FC236}">
                <a16:creationId xmlns:a16="http://schemas.microsoft.com/office/drawing/2014/main" id="{F7D412B1-990E-45DE-AEED-A955D87E71A3}"/>
              </a:ext>
            </a:extLst>
          </p:cNvPr>
          <p:cNvSpPr>
            <a:spLocks noGrp="1"/>
          </p:cNvSpPr>
          <p:nvPr>
            <p:ph sz="half" idx="2"/>
          </p:nvPr>
        </p:nvSpPr>
        <p:spPr>
          <a:xfrm>
            <a:off x="107504" y="1772816"/>
            <a:ext cx="4968552" cy="4464496"/>
          </a:xfrm>
        </p:spPr>
        <p:txBody>
          <a:bodyPr/>
          <a:lstStyle/>
          <a:p>
            <a:pPr marL="0" indent="0">
              <a:buNone/>
            </a:pPr>
            <a:r>
              <a:rPr lang="lv-LV" b="1" dirty="0"/>
              <a:t>Tikšanās ar autoriem </a:t>
            </a:r>
          </a:p>
          <a:p>
            <a:pPr marL="0" indent="0">
              <a:buNone/>
            </a:pPr>
            <a:r>
              <a:rPr lang="lv-LV" sz="2000" dirty="0"/>
              <a:t>Izzinošā nodarbība “No stāsta līdz grāmatai” rakstniece Inese </a:t>
            </a:r>
            <a:r>
              <a:rPr lang="lv-LV" sz="2000" dirty="0" err="1"/>
              <a:t>Valtere</a:t>
            </a:r>
            <a:endParaRPr lang="lv-LV" sz="2000" dirty="0"/>
          </a:p>
          <a:p>
            <a:pPr marL="0" indent="0">
              <a:buNone/>
            </a:pPr>
            <a:endParaRPr lang="lv-LV" b="1" dirty="0"/>
          </a:p>
          <a:p>
            <a:pPr marL="0" indent="0">
              <a:buNone/>
            </a:pPr>
            <a:endParaRPr lang="lv-LV" b="1" dirty="0"/>
          </a:p>
        </p:txBody>
      </p:sp>
      <p:pic>
        <p:nvPicPr>
          <p:cNvPr id="4" name="Attēls 3">
            <a:extLst>
              <a:ext uri="{FF2B5EF4-FFF2-40B4-BE49-F238E27FC236}">
                <a16:creationId xmlns:a16="http://schemas.microsoft.com/office/drawing/2014/main" id="{AE648339-66E7-4FE1-A978-A6591A6DE0F2}"/>
              </a:ext>
            </a:extLst>
          </p:cNvPr>
          <p:cNvPicPr>
            <a:picLocks noChangeAspect="1"/>
          </p:cNvPicPr>
          <p:nvPr/>
        </p:nvPicPr>
        <p:blipFill>
          <a:blip r:embed="rId2"/>
          <a:stretch>
            <a:fillRect/>
          </a:stretch>
        </p:blipFill>
        <p:spPr>
          <a:xfrm>
            <a:off x="3882347" y="2972277"/>
            <a:ext cx="5154149" cy="3865612"/>
          </a:xfrm>
          <a:prstGeom prst="rect">
            <a:avLst/>
          </a:prstGeom>
        </p:spPr>
      </p:pic>
      <p:pic>
        <p:nvPicPr>
          <p:cNvPr id="6" name="Attēls 5">
            <a:extLst>
              <a:ext uri="{FF2B5EF4-FFF2-40B4-BE49-F238E27FC236}">
                <a16:creationId xmlns:a16="http://schemas.microsoft.com/office/drawing/2014/main" id="{A991B1ED-AFC7-4BA8-9E90-E280583A45A3}"/>
              </a:ext>
            </a:extLst>
          </p:cNvPr>
          <p:cNvPicPr>
            <a:picLocks noChangeAspect="1"/>
          </p:cNvPicPr>
          <p:nvPr/>
        </p:nvPicPr>
        <p:blipFill>
          <a:blip r:embed="rId3"/>
          <a:stretch>
            <a:fillRect/>
          </a:stretch>
        </p:blipFill>
        <p:spPr>
          <a:xfrm>
            <a:off x="251520" y="3583899"/>
            <a:ext cx="3521968" cy="2641476"/>
          </a:xfrm>
          <a:prstGeom prst="rect">
            <a:avLst/>
          </a:prstGeom>
        </p:spPr>
      </p:pic>
    </p:spTree>
    <p:extLst>
      <p:ext uri="{BB962C8B-B14F-4D97-AF65-F5344CB8AC3E}">
        <p14:creationId xmlns:p14="http://schemas.microsoft.com/office/powerpoint/2010/main" val="22435394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671C27-068F-44A7-8341-1CFCE3DC76D6}"/>
              </a:ext>
            </a:extLst>
          </p:cNvPr>
          <p:cNvSpPr>
            <a:spLocks noGrp="1"/>
          </p:cNvSpPr>
          <p:nvPr>
            <p:ph type="title"/>
          </p:nvPr>
        </p:nvSpPr>
        <p:spPr/>
        <p:txBody>
          <a:bodyPr/>
          <a:lstStyle/>
          <a:p>
            <a:r>
              <a:rPr lang="lv-LV" dirty="0"/>
              <a:t>MOTIVĒJOŠAS AKTIVITĀTES</a:t>
            </a:r>
            <a:br>
              <a:rPr lang="lv-LV" dirty="0"/>
            </a:br>
            <a:endParaRPr lang="lv-LV" dirty="0"/>
          </a:p>
        </p:txBody>
      </p:sp>
      <p:sp>
        <p:nvSpPr>
          <p:cNvPr id="3" name="Satura vietturis 2">
            <a:extLst>
              <a:ext uri="{FF2B5EF4-FFF2-40B4-BE49-F238E27FC236}">
                <a16:creationId xmlns:a16="http://schemas.microsoft.com/office/drawing/2014/main" id="{F705C382-5510-4115-8864-8A4B463B7FEE}"/>
              </a:ext>
            </a:extLst>
          </p:cNvPr>
          <p:cNvSpPr>
            <a:spLocks noGrp="1"/>
          </p:cNvSpPr>
          <p:nvPr>
            <p:ph sz="half" idx="1"/>
          </p:nvPr>
        </p:nvSpPr>
        <p:spPr>
          <a:xfrm>
            <a:off x="107827" y="1772816"/>
            <a:ext cx="4392166" cy="4822825"/>
          </a:xfrm>
        </p:spPr>
        <p:txBody>
          <a:bodyPr/>
          <a:lstStyle/>
          <a:p>
            <a:pPr marL="0" indent="0">
              <a:buNone/>
            </a:pPr>
            <a:r>
              <a:rPr lang="lv-LV" dirty="0"/>
              <a:t>Bērni uzzināja arī kā reāli top grāmata, cik daudz profesiju pārstāvji iesaistās grāmatas tapšanas procesā, kā top ilustrācijas, ko dara burtu pavēlnieks literāts, kādus trikus izmanto maketētājs, kā top zelta burti un ko dara papīra cilvēks.</a:t>
            </a:r>
          </a:p>
        </p:txBody>
      </p:sp>
      <p:pic>
        <p:nvPicPr>
          <p:cNvPr id="8194" name="Picture 2" descr="No stāsta līdz grāmatai – radošās nodarbības bērniem">
            <a:extLst>
              <a:ext uri="{FF2B5EF4-FFF2-40B4-BE49-F238E27FC236}">
                <a16:creationId xmlns:a16="http://schemas.microsoft.com/office/drawing/2014/main" id="{E06D06E1-2D4F-41D4-BECD-1739D6EE3CB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644008" y="2492896"/>
            <a:ext cx="4163955" cy="3122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5700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9224C-E13A-24DB-ED31-0B754CF28AE6}"/>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7D2DD02C-5568-06F9-4098-D56B81CE5834}"/>
              </a:ext>
            </a:extLst>
          </p:cNvPr>
          <p:cNvSpPr>
            <a:spLocks noGrp="1"/>
          </p:cNvSpPr>
          <p:nvPr>
            <p:ph type="title"/>
          </p:nvPr>
        </p:nvSpPr>
        <p:spPr/>
        <p:txBody>
          <a:bodyPr/>
          <a:lstStyle/>
          <a:p>
            <a:pPr algn="ctr"/>
            <a:r>
              <a:rPr lang="lv-LV" dirty="0"/>
              <a:t/>
            </a:r>
            <a:br>
              <a:rPr lang="lv-LV" dirty="0"/>
            </a:br>
            <a:r>
              <a:rPr lang="lv-LV" dirty="0"/>
              <a:t>MOTIVĒJOŠAS AKTIVITĀTES</a:t>
            </a:r>
            <a:br>
              <a:rPr lang="lv-LV" dirty="0"/>
            </a:br>
            <a:r>
              <a:rPr lang="lv-LV" sz="2800" dirty="0"/>
              <a:t>Sadarbība ar Daugavpils Tehnoloģiju vidusskolu-liceju </a:t>
            </a:r>
          </a:p>
        </p:txBody>
      </p:sp>
      <p:sp>
        <p:nvSpPr>
          <p:cNvPr id="3" name="Satura vietturis 2">
            <a:extLst>
              <a:ext uri="{FF2B5EF4-FFF2-40B4-BE49-F238E27FC236}">
                <a16:creationId xmlns:a16="http://schemas.microsoft.com/office/drawing/2014/main" id="{507B7EA8-8731-1A00-BBFE-AA24098AF22B}"/>
              </a:ext>
            </a:extLst>
          </p:cNvPr>
          <p:cNvSpPr>
            <a:spLocks noGrp="1"/>
          </p:cNvSpPr>
          <p:nvPr>
            <p:ph sz="half" idx="1"/>
          </p:nvPr>
        </p:nvSpPr>
        <p:spPr>
          <a:xfrm>
            <a:off x="-15258" y="1844824"/>
            <a:ext cx="3131840" cy="4822825"/>
          </a:xfrm>
        </p:spPr>
        <p:txBody>
          <a:bodyPr/>
          <a:lstStyle/>
          <a:p>
            <a:endParaRPr lang="lv-LV" sz="2200" dirty="0"/>
          </a:p>
          <a:p>
            <a:endParaRPr lang="lv-LV" dirty="0"/>
          </a:p>
        </p:txBody>
      </p:sp>
      <p:sp>
        <p:nvSpPr>
          <p:cNvPr id="5" name="Satura vietturis 4">
            <a:extLst>
              <a:ext uri="{FF2B5EF4-FFF2-40B4-BE49-F238E27FC236}">
                <a16:creationId xmlns:a16="http://schemas.microsoft.com/office/drawing/2014/main" id="{3204F8DA-5221-16B6-0DC2-6C3CF1E2F717}"/>
              </a:ext>
            </a:extLst>
          </p:cNvPr>
          <p:cNvSpPr>
            <a:spLocks noGrp="1"/>
          </p:cNvSpPr>
          <p:nvPr>
            <p:ph sz="half" idx="2"/>
          </p:nvPr>
        </p:nvSpPr>
        <p:spPr>
          <a:xfrm>
            <a:off x="107504" y="1772816"/>
            <a:ext cx="4968552" cy="4464496"/>
          </a:xfrm>
        </p:spPr>
        <p:txBody>
          <a:bodyPr/>
          <a:lstStyle/>
          <a:p>
            <a:pPr marL="0" indent="0">
              <a:buNone/>
            </a:pPr>
            <a:r>
              <a:rPr lang="lv-LV" sz="1800" b="1" dirty="0">
                <a:latin typeface="Times New Roman" panose="02020603050405020304" pitchFamily="18" charset="0"/>
                <a:cs typeface="Times New Roman" panose="02020603050405020304" pitchFamily="18" charset="0"/>
              </a:rPr>
              <a:t>  </a:t>
            </a:r>
          </a:p>
          <a:p>
            <a:pPr marL="0" indent="0">
              <a:buNone/>
            </a:pPr>
            <a:endParaRPr lang="lv-LV"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lv-LV" b="1" dirty="0"/>
          </a:p>
        </p:txBody>
      </p:sp>
      <p:sp>
        <p:nvSpPr>
          <p:cNvPr id="4" name="AutoShape 2">
            <a:extLst>
              <a:ext uri="{FF2B5EF4-FFF2-40B4-BE49-F238E27FC236}">
                <a16:creationId xmlns:a16="http://schemas.microsoft.com/office/drawing/2014/main" id="{456CFC11-97F6-CA8D-D572-3FD4F52313D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graphicFrame>
        <p:nvGraphicFramePr>
          <p:cNvPr id="15" name="Tabula 14">
            <a:extLst>
              <a:ext uri="{FF2B5EF4-FFF2-40B4-BE49-F238E27FC236}">
                <a16:creationId xmlns:a16="http://schemas.microsoft.com/office/drawing/2014/main" id="{4466054A-23F8-4942-B2F8-3765C614F9C8}"/>
              </a:ext>
            </a:extLst>
          </p:cNvPr>
          <p:cNvGraphicFramePr>
            <a:graphicFrameLocks noGrp="1"/>
          </p:cNvGraphicFramePr>
          <p:nvPr>
            <p:extLst>
              <p:ext uri="{D42A27DB-BD31-4B8C-83A1-F6EECF244321}">
                <p14:modId xmlns:p14="http://schemas.microsoft.com/office/powerpoint/2010/main" val="2634380069"/>
              </p:ext>
            </p:extLst>
          </p:nvPr>
        </p:nvGraphicFramePr>
        <p:xfrm>
          <a:off x="323850" y="2132857"/>
          <a:ext cx="8568630" cy="4439492"/>
        </p:xfrm>
        <a:graphic>
          <a:graphicData uri="http://schemas.openxmlformats.org/drawingml/2006/table">
            <a:tbl>
              <a:tblPr firstRow="1" firstCol="1" bandRow="1"/>
              <a:tblGrid>
                <a:gridCol w="8568630">
                  <a:extLst>
                    <a:ext uri="{9D8B030D-6E8A-4147-A177-3AD203B41FA5}">
                      <a16:colId xmlns:a16="http://schemas.microsoft.com/office/drawing/2014/main" val="1801636821"/>
                    </a:ext>
                  </a:extLst>
                </a:gridCol>
              </a:tblGrid>
              <a:tr h="1431007">
                <a:tc>
                  <a:txBody>
                    <a:bodyPr/>
                    <a:lstStyle/>
                    <a:p>
                      <a:pPr>
                        <a:lnSpc>
                          <a:spcPct val="107000"/>
                        </a:lnSpc>
                        <a:spcAft>
                          <a:spcPts val="800"/>
                        </a:spcAft>
                      </a:pPr>
                      <a:r>
                        <a:rPr lang="lv-LV" sz="1800" dirty="0">
                          <a:solidFill>
                            <a:schemeClr val="tx2"/>
                          </a:solidFill>
                          <a:effectLst/>
                          <a:latin typeface="+mn-lt"/>
                          <a:ea typeface="Calibri" panose="020F0502020204030204" pitchFamily="34" charset="0"/>
                          <a:cs typeface="Times New Roman" panose="02020603050405020304" pitchFamily="18" charset="0"/>
                        </a:rPr>
                        <a:t>Lasītprasmes veicināšana</a:t>
                      </a:r>
                    </a:p>
                    <a:p>
                      <a:pPr>
                        <a:lnSpc>
                          <a:spcPct val="107000"/>
                        </a:lnSpc>
                        <a:spcAft>
                          <a:spcPts val="800"/>
                        </a:spcAft>
                      </a:pPr>
                      <a:r>
                        <a:rPr lang="lv-LV" sz="1800" dirty="0">
                          <a:solidFill>
                            <a:schemeClr val="tx2"/>
                          </a:solidFill>
                          <a:effectLst/>
                          <a:latin typeface="+mn-lt"/>
                          <a:ea typeface="Calibri" panose="020F0502020204030204" pitchFamily="34" charset="0"/>
                          <a:cs typeface="Times New Roman" panose="02020603050405020304" pitchFamily="18" charset="0"/>
                        </a:rPr>
                        <a:t>-Skolas bibliotēkas apmeklēšana</a:t>
                      </a:r>
                    </a:p>
                    <a:p>
                      <a:pPr>
                        <a:lnSpc>
                          <a:spcPct val="107000"/>
                        </a:lnSpc>
                        <a:spcAft>
                          <a:spcPts val="800"/>
                        </a:spcAft>
                      </a:pPr>
                      <a:r>
                        <a:rPr lang="lv-LV" sz="1800" dirty="0">
                          <a:solidFill>
                            <a:schemeClr val="tx2"/>
                          </a:solidFill>
                          <a:effectLst/>
                          <a:latin typeface="+mn-lt"/>
                          <a:ea typeface="Calibri" panose="020F0502020204030204" pitchFamily="34" charset="0"/>
                          <a:cs typeface="Times New Roman" panose="02020603050405020304" pitchFamily="18" charset="0"/>
                        </a:rPr>
                        <a:t>Izteiksmīgā lasīšana (skolnieki lasa pirmsskolniekiem)</a:t>
                      </a:r>
                    </a:p>
                    <a:p>
                      <a:pPr>
                        <a:lnSpc>
                          <a:spcPct val="107000"/>
                        </a:lnSpc>
                        <a:spcAft>
                          <a:spcPts val="800"/>
                        </a:spcAft>
                      </a:pPr>
                      <a:r>
                        <a:rPr lang="lv-LV" sz="1800" dirty="0">
                          <a:solidFill>
                            <a:schemeClr val="tx2"/>
                          </a:solidFill>
                          <a:effectLst/>
                          <a:latin typeface="+mn-lt"/>
                          <a:ea typeface="Calibri" panose="020F0502020204030204" pitchFamily="34" charset="0"/>
                          <a:cs typeface="Times New Roman" panose="02020603050405020304" pitchFamily="18" charset="0"/>
                        </a:rPr>
                        <a:t>-Datorikas stunda «Lasām ar prieku»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601206"/>
                  </a:ext>
                </a:extLst>
              </a:tr>
              <a:tr h="247058">
                <a:tc>
                  <a:txBody>
                    <a:bodyPr/>
                    <a:lstStyle/>
                    <a:p>
                      <a:pPr>
                        <a:lnSpc>
                          <a:spcPct val="107000"/>
                        </a:lnSpc>
                        <a:spcAft>
                          <a:spcPts val="800"/>
                        </a:spcAft>
                      </a:pPr>
                      <a:r>
                        <a:rPr lang="lv-LV" sz="1800" dirty="0">
                          <a:solidFill>
                            <a:schemeClr val="tx2"/>
                          </a:solidFill>
                          <a:effectLst/>
                          <a:latin typeface="+mn-lt"/>
                          <a:ea typeface="Calibri" panose="020F0502020204030204" pitchFamily="34" charset="0"/>
                          <a:cs typeface="Times New Roman" panose="02020603050405020304" pitchFamily="18" charset="0"/>
                        </a:rPr>
                        <a:t>Pirmsskolnieku un pirmklasnieku mākslas darbu izstāde-konkurss pēc </a:t>
                      </a:r>
                      <a:r>
                        <a:rPr lang="lv-LV" sz="1800" dirty="0" err="1">
                          <a:solidFill>
                            <a:schemeClr val="tx2"/>
                          </a:solidFill>
                          <a:effectLst/>
                          <a:latin typeface="+mn-lt"/>
                          <a:ea typeface="Calibri" panose="020F0502020204030204" pitchFamily="34" charset="0"/>
                          <a:cs typeface="Times New Roman" panose="02020603050405020304" pitchFamily="18" charset="0"/>
                        </a:rPr>
                        <a:t>M.Starāstes</a:t>
                      </a:r>
                      <a:r>
                        <a:rPr lang="lv-LV" sz="1800" dirty="0">
                          <a:solidFill>
                            <a:schemeClr val="tx2"/>
                          </a:solidFill>
                          <a:effectLst/>
                          <a:latin typeface="+mn-lt"/>
                          <a:ea typeface="Calibri" panose="020F0502020204030204" pitchFamily="34" charset="0"/>
                          <a:cs typeface="Times New Roman" panose="02020603050405020304" pitchFamily="18" charset="0"/>
                        </a:rPr>
                        <a:t> Ziemassvētku pasaku tematikas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0380844"/>
                  </a:ext>
                </a:extLst>
              </a:tr>
              <a:tr h="641707">
                <a:tc>
                  <a:txBody>
                    <a:bodyPr/>
                    <a:lstStyle/>
                    <a:p>
                      <a:pPr>
                        <a:lnSpc>
                          <a:spcPct val="107000"/>
                        </a:lnSpc>
                        <a:spcAft>
                          <a:spcPts val="800"/>
                        </a:spcAft>
                      </a:pPr>
                      <a:r>
                        <a:rPr lang="en-US" sz="1800" dirty="0" err="1">
                          <a:solidFill>
                            <a:schemeClr val="tx2"/>
                          </a:solidFill>
                          <a:effectLst/>
                          <a:latin typeface="+mn-lt"/>
                          <a:ea typeface="Calibri" panose="020F0502020204030204" pitchFamily="34" charset="0"/>
                          <a:cs typeface="Times New Roman" panose="02020603050405020304" pitchFamily="18" charset="0"/>
                        </a:rPr>
                        <a:t>Sākumskolas</a:t>
                      </a:r>
                      <a:r>
                        <a:rPr lang="en-US" sz="1800" dirty="0">
                          <a:solidFill>
                            <a:schemeClr val="tx2"/>
                          </a:solidFill>
                          <a:effectLst/>
                          <a:latin typeface="+mn-lt"/>
                          <a:ea typeface="Calibri" panose="020F0502020204030204" pitchFamily="34" charset="0"/>
                          <a:cs typeface="Times New Roman" panose="02020603050405020304" pitchFamily="18" charset="0"/>
                        </a:rPr>
                        <a:t> un </a:t>
                      </a:r>
                      <a:r>
                        <a:rPr lang="en-US" sz="1800" dirty="0" err="1">
                          <a:solidFill>
                            <a:schemeClr val="tx2"/>
                          </a:solidFill>
                          <a:effectLst/>
                          <a:latin typeface="+mn-lt"/>
                          <a:ea typeface="Calibri" panose="020F0502020204030204" pitchFamily="34" charset="0"/>
                          <a:cs typeface="Times New Roman" panose="02020603050405020304" pitchFamily="18" charset="0"/>
                        </a:rPr>
                        <a:t>pirmsskolas</a:t>
                      </a:r>
                      <a:r>
                        <a:rPr lang="en-US" sz="1800" dirty="0">
                          <a:solidFill>
                            <a:schemeClr val="tx2"/>
                          </a:solidFill>
                          <a:effectLst/>
                          <a:latin typeface="+mn-lt"/>
                          <a:ea typeface="Calibri" panose="020F0502020204030204" pitchFamily="34" charset="0"/>
                          <a:cs typeface="Times New Roman" panose="02020603050405020304" pitchFamily="18" charset="0"/>
                        </a:rPr>
                        <a:t> </a:t>
                      </a:r>
                      <a:r>
                        <a:rPr lang="en-US" sz="1800" dirty="0" err="1">
                          <a:solidFill>
                            <a:schemeClr val="tx2"/>
                          </a:solidFill>
                          <a:effectLst/>
                          <a:latin typeface="+mn-lt"/>
                          <a:ea typeface="Calibri" panose="020F0502020204030204" pitchFamily="34" charset="0"/>
                          <a:cs typeface="Times New Roman" panose="02020603050405020304" pitchFamily="18" charset="0"/>
                        </a:rPr>
                        <a:t>skolotāju</a:t>
                      </a:r>
                      <a:r>
                        <a:rPr lang="en-US" sz="1800" dirty="0">
                          <a:solidFill>
                            <a:schemeClr val="tx2"/>
                          </a:solidFill>
                          <a:effectLst/>
                          <a:latin typeface="+mn-lt"/>
                          <a:ea typeface="Calibri" panose="020F0502020204030204" pitchFamily="34" charset="0"/>
                          <a:cs typeface="Times New Roman" panose="02020603050405020304" pitchFamily="18" charset="0"/>
                        </a:rPr>
                        <a:t> </a:t>
                      </a:r>
                      <a:r>
                        <a:rPr lang="en-US" sz="1800" dirty="0" err="1">
                          <a:solidFill>
                            <a:schemeClr val="tx2"/>
                          </a:solidFill>
                          <a:effectLst/>
                          <a:latin typeface="+mn-lt"/>
                          <a:ea typeface="Calibri" panose="020F0502020204030204" pitchFamily="34" charset="0"/>
                          <a:cs typeface="Times New Roman" panose="02020603050405020304" pitchFamily="18" charset="0"/>
                        </a:rPr>
                        <a:t>profesionālas</a:t>
                      </a:r>
                      <a:r>
                        <a:rPr lang="en-US" sz="1800" dirty="0">
                          <a:solidFill>
                            <a:schemeClr val="tx2"/>
                          </a:solidFill>
                          <a:effectLst/>
                          <a:latin typeface="+mn-lt"/>
                          <a:ea typeface="Calibri" panose="020F0502020204030204" pitchFamily="34" charset="0"/>
                          <a:cs typeface="Times New Roman" panose="02020603050405020304" pitchFamily="18" charset="0"/>
                        </a:rPr>
                        <a:t> </a:t>
                      </a:r>
                      <a:r>
                        <a:rPr lang="en-US" sz="1800" dirty="0" err="1">
                          <a:solidFill>
                            <a:schemeClr val="tx2"/>
                          </a:solidFill>
                          <a:effectLst/>
                          <a:latin typeface="+mn-lt"/>
                          <a:ea typeface="Calibri" panose="020F0502020204030204" pitchFamily="34" charset="0"/>
                          <a:cs typeface="Times New Roman" panose="02020603050405020304" pitchFamily="18" charset="0"/>
                        </a:rPr>
                        <a:t>sarunas</a:t>
                      </a:r>
                      <a:endParaRPr lang="lv-LV" sz="1800" dirty="0">
                        <a:solidFill>
                          <a:schemeClr val="tx2"/>
                        </a:solidFill>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lv-LV" sz="1800" dirty="0">
                          <a:solidFill>
                            <a:schemeClr val="tx2"/>
                          </a:solidFill>
                          <a:effectLst/>
                          <a:latin typeface="+mn-lt"/>
                          <a:ea typeface="Calibri" panose="020F0502020204030204" pitchFamily="34" charset="0"/>
                          <a:cs typeface="Times New Roman" panose="02020603050405020304" pitchFamily="18" charset="0"/>
                        </a:rPr>
                        <a:t>«</a:t>
                      </a:r>
                      <a:r>
                        <a:rPr lang="en-US" sz="1800" dirty="0" err="1">
                          <a:solidFill>
                            <a:schemeClr val="tx2"/>
                          </a:solidFill>
                          <a:effectLst/>
                          <a:latin typeface="+mn-lt"/>
                          <a:ea typeface="Calibri" panose="020F0502020204030204" pitchFamily="34" charset="0"/>
                          <a:cs typeface="Times New Roman" panose="02020603050405020304" pitchFamily="18" charset="0"/>
                        </a:rPr>
                        <a:t>Tekstpratības</a:t>
                      </a:r>
                      <a:r>
                        <a:rPr lang="en-US" sz="1800" dirty="0">
                          <a:solidFill>
                            <a:schemeClr val="tx2"/>
                          </a:solidFill>
                          <a:effectLst/>
                          <a:latin typeface="+mn-lt"/>
                          <a:ea typeface="Calibri" panose="020F0502020204030204" pitchFamily="34" charset="0"/>
                          <a:cs typeface="Times New Roman" panose="02020603050405020304" pitchFamily="18" charset="0"/>
                        </a:rPr>
                        <a:t> </a:t>
                      </a:r>
                      <a:r>
                        <a:rPr lang="en-US" sz="1800" dirty="0" err="1">
                          <a:solidFill>
                            <a:schemeClr val="tx2"/>
                          </a:solidFill>
                          <a:effectLst/>
                          <a:latin typeface="+mn-lt"/>
                          <a:ea typeface="Calibri" panose="020F0502020204030204" pitchFamily="34" charset="0"/>
                          <a:cs typeface="Times New Roman" panose="02020603050405020304" pitchFamily="18" charset="0"/>
                        </a:rPr>
                        <a:t>attīstīšana</a:t>
                      </a:r>
                      <a:r>
                        <a:rPr lang="lv-LV" sz="1800" dirty="0">
                          <a:solidFill>
                            <a:schemeClr val="tx2"/>
                          </a:solidFill>
                          <a:effectLst/>
                          <a:latin typeface="+mn-lt"/>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1946320"/>
                  </a:ext>
                </a:extLst>
              </a:tr>
              <a:tr h="601425">
                <a:tc>
                  <a:txBody>
                    <a:bodyPr/>
                    <a:lstStyle/>
                    <a:p>
                      <a:pPr algn="l">
                        <a:lnSpc>
                          <a:spcPct val="107000"/>
                        </a:lnSpc>
                        <a:spcAft>
                          <a:spcPts val="800"/>
                        </a:spcAft>
                      </a:pPr>
                      <a:r>
                        <a:rPr lang="en-US" sz="1800" dirty="0" err="1">
                          <a:solidFill>
                            <a:schemeClr val="tx2"/>
                          </a:solidFill>
                          <a:effectLst/>
                          <a:latin typeface="+mn-lt"/>
                          <a:ea typeface="Calibri" panose="020F0502020204030204" pitchFamily="34" charset="0"/>
                          <a:cs typeface="Times New Roman" panose="02020603050405020304" pitchFamily="18" charset="0"/>
                        </a:rPr>
                        <a:t>Ēnu</a:t>
                      </a:r>
                      <a:r>
                        <a:rPr lang="en-US" sz="1800" dirty="0">
                          <a:solidFill>
                            <a:schemeClr val="tx2"/>
                          </a:solidFill>
                          <a:effectLst/>
                          <a:latin typeface="+mn-lt"/>
                          <a:ea typeface="Calibri" panose="020F0502020204030204" pitchFamily="34" charset="0"/>
                          <a:cs typeface="Times New Roman" panose="02020603050405020304" pitchFamily="18" charset="0"/>
                        </a:rPr>
                        <a:t> </a:t>
                      </a:r>
                      <a:r>
                        <a:rPr lang="en-US" sz="1800" dirty="0" err="1">
                          <a:solidFill>
                            <a:schemeClr val="tx2"/>
                          </a:solidFill>
                          <a:effectLst/>
                          <a:latin typeface="+mn-lt"/>
                          <a:ea typeface="Calibri" panose="020F0502020204030204" pitchFamily="34" charset="0"/>
                          <a:cs typeface="Times New Roman" panose="02020603050405020304" pitchFamily="18" charset="0"/>
                        </a:rPr>
                        <a:t>diena</a:t>
                      </a:r>
                      <a:r>
                        <a:rPr lang="en-US" sz="1800" dirty="0">
                          <a:solidFill>
                            <a:schemeClr val="tx2"/>
                          </a:solidFill>
                          <a:effectLst/>
                          <a:latin typeface="+mn-lt"/>
                          <a:ea typeface="Calibri" panose="020F0502020204030204" pitchFamily="34" charset="0"/>
                          <a:cs typeface="Times New Roman" panose="02020603050405020304" pitchFamily="18" charset="0"/>
                        </a:rPr>
                        <a:t> </a:t>
                      </a:r>
                      <a:endParaRPr lang="lv-LV" sz="1800" dirty="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7783461"/>
                  </a:ext>
                </a:extLst>
              </a:tr>
              <a:tr h="1036358">
                <a:tc>
                  <a:txBody>
                    <a:bodyPr/>
                    <a:lstStyle/>
                    <a:p>
                      <a:pPr algn="l">
                        <a:lnSpc>
                          <a:spcPct val="107000"/>
                        </a:lnSpc>
                        <a:spcAft>
                          <a:spcPts val="800"/>
                        </a:spcAft>
                      </a:pPr>
                      <a:r>
                        <a:rPr lang="en-US" sz="1800" dirty="0" err="1">
                          <a:solidFill>
                            <a:schemeClr val="tx2"/>
                          </a:solidFill>
                          <a:effectLst/>
                          <a:latin typeface="+mn-lt"/>
                          <a:ea typeface="Calibri" panose="020F0502020204030204" pitchFamily="34" charset="0"/>
                          <a:cs typeface="Times New Roman" panose="02020603050405020304" pitchFamily="18" charset="0"/>
                        </a:rPr>
                        <a:t>Pieredzes</a:t>
                      </a:r>
                      <a:r>
                        <a:rPr lang="en-US" sz="1800" dirty="0">
                          <a:solidFill>
                            <a:schemeClr val="tx2"/>
                          </a:solidFill>
                          <a:effectLst/>
                          <a:latin typeface="+mn-lt"/>
                          <a:ea typeface="Calibri" panose="020F0502020204030204" pitchFamily="34" charset="0"/>
                          <a:cs typeface="Times New Roman" panose="02020603050405020304" pitchFamily="18" charset="0"/>
                        </a:rPr>
                        <a:t> </a:t>
                      </a:r>
                      <a:r>
                        <a:rPr lang="en-US" sz="1800" dirty="0" err="1">
                          <a:solidFill>
                            <a:schemeClr val="tx2"/>
                          </a:solidFill>
                          <a:effectLst/>
                          <a:latin typeface="+mn-lt"/>
                          <a:ea typeface="Calibri" panose="020F0502020204030204" pitchFamily="34" charset="0"/>
                          <a:cs typeface="Times New Roman" panose="02020603050405020304" pitchFamily="18" charset="0"/>
                        </a:rPr>
                        <a:t>apmaiņas</a:t>
                      </a:r>
                      <a:r>
                        <a:rPr lang="en-US" sz="1800" dirty="0">
                          <a:solidFill>
                            <a:schemeClr val="tx2"/>
                          </a:solidFill>
                          <a:effectLst/>
                          <a:latin typeface="+mn-lt"/>
                          <a:ea typeface="Calibri" panose="020F0502020204030204" pitchFamily="34" charset="0"/>
                          <a:cs typeface="Times New Roman" panose="02020603050405020304" pitchFamily="18" charset="0"/>
                        </a:rPr>
                        <a:t> </a:t>
                      </a:r>
                      <a:r>
                        <a:rPr lang="en-US" sz="1800" dirty="0" err="1">
                          <a:solidFill>
                            <a:schemeClr val="tx2"/>
                          </a:solidFill>
                          <a:effectLst/>
                          <a:latin typeface="+mn-lt"/>
                          <a:ea typeface="Calibri" panose="020F0502020204030204" pitchFamily="34" charset="0"/>
                          <a:cs typeface="Times New Roman" panose="02020603050405020304" pitchFamily="18" charset="0"/>
                        </a:rPr>
                        <a:t>pasākums</a:t>
                      </a:r>
                      <a:r>
                        <a:rPr lang="en-US" sz="1800" dirty="0">
                          <a:solidFill>
                            <a:schemeClr val="tx2"/>
                          </a:solidFill>
                          <a:effectLst/>
                          <a:latin typeface="+mn-lt"/>
                          <a:ea typeface="Calibri" panose="020F0502020204030204" pitchFamily="34" charset="0"/>
                          <a:cs typeface="Times New Roman" panose="02020603050405020304" pitchFamily="18" charset="0"/>
                        </a:rPr>
                        <a:t> </a:t>
                      </a:r>
                      <a:r>
                        <a:rPr lang="en-US" sz="1800" dirty="0" err="1">
                          <a:solidFill>
                            <a:schemeClr val="tx2"/>
                          </a:solidFill>
                          <a:effectLst/>
                          <a:latin typeface="+mn-lt"/>
                          <a:ea typeface="Calibri" panose="020F0502020204030204" pitchFamily="34" charset="0"/>
                          <a:cs typeface="Times New Roman" panose="02020603050405020304" pitchFamily="18" charset="0"/>
                        </a:rPr>
                        <a:t>pilsētas</a:t>
                      </a:r>
                      <a:r>
                        <a:rPr lang="en-US" sz="1800" dirty="0">
                          <a:solidFill>
                            <a:schemeClr val="tx2"/>
                          </a:solidFill>
                          <a:effectLst/>
                          <a:latin typeface="+mn-lt"/>
                          <a:ea typeface="Calibri" panose="020F0502020204030204" pitchFamily="34" charset="0"/>
                          <a:cs typeface="Times New Roman" panose="02020603050405020304" pitchFamily="18" charset="0"/>
                        </a:rPr>
                        <a:t> </a:t>
                      </a:r>
                      <a:r>
                        <a:rPr lang="en-US" sz="1800" dirty="0" err="1">
                          <a:solidFill>
                            <a:schemeClr val="tx2"/>
                          </a:solidFill>
                          <a:effectLst/>
                          <a:latin typeface="+mn-lt"/>
                          <a:ea typeface="Calibri" panose="020F0502020204030204" pitchFamily="34" charset="0"/>
                          <a:cs typeface="Times New Roman" panose="02020603050405020304" pitchFamily="18" charset="0"/>
                        </a:rPr>
                        <a:t>pedagogiem</a:t>
                      </a:r>
                      <a:endParaRPr lang="lv-LV" sz="1800" dirty="0">
                        <a:solidFill>
                          <a:schemeClr val="tx2"/>
                        </a:solidFill>
                        <a:effectLst/>
                        <a:latin typeface="+mn-lt"/>
                        <a:ea typeface="Calibri" panose="020F0502020204030204" pitchFamily="34" charset="0"/>
                        <a:cs typeface="Times New Roman" panose="02020603050405020304" pitchFamily="18" charset="0"/>
                      </a:endParaRPr>
                    </a:p>
                    <a:p>
                      <a:pPr algn="l">
                        <a:lnSpc>
                          <a:spcPct val="107000"/>
                        </a:lnSpc>
                        <a:spcAft>
                          <a:spcPts val="800"/>
                        </a:spcAft>
                      </a:pPr>
                      <a:r>
                        <a:rPr lang="lv-LV" sz="1800" dirty="0">
                          <a:solidFill>
                            <a:schemeClr val="tx2"/>
                          </a:solidFill>
                          <a:effectLst/>
                          <a:latin typeface="+mn-lt"/>
                          <a:ea typeface="Calibri" panose="020F0502020204030204" pitchFamily="34" charset="0"/>
                          <a:cs typeface="Times New Roman" panose="02020603050405020304" pitchFamily="18" charset="0"/>
                        </a:rPr>
                        <a:t>«L</a:t>
                      </a:r>
                      <a:r>
                        <a:rPr lang="en-US" sz="1800" dirty="0" err="1">
                          <a:solidFill>
                            <a:schemeClr val="tx2"/>
                          </a:solidFill>
                          <a:effectLst/>
                          <a:latin typeface="+mn-lt"/>
                          <a:ea typeface="Calibri" panose="020F0502020204030204" pitchFamily="34" charset="0"/>
                          <a:cs typeface="Times New Roman" panose="02020603050405020304" pitchFamily="18" charset="0"/>
                        </a:rPr>
                        <a:t>asītprasmes</a:t>
                      </a:r>
                      <a:r>
                        <a:rPr lang="en-US" sz="1800" dirty="0">
                          <a:solidFill>
                            <a:schemeClr val="tx2"/>
                          </a:solidFill>
                          <a:effectLst/>
                          <a:latin typeface="+mn-lt"/>
                          <a:ea typeface="Calibri" panose="020F0502020204030204" pitchFamily="34" charset="0"/>
                          <a:cs typeface="Times New Roman" panose="02020603050405020304" pitchFamily="18" charset="0"/>
                        </a:rPr>
                        <a:t> </a:t>
                      </a:r>
                      <a:r>
                        <a:rPr lang="en-US" sz="1800" dirty="0" err="1">
                          <a:solidFill>
                            <a:schemeClr val="tx2"/>
                          </a:solidFill>
                          <a:effectLst/>
                          <a:latin typeface="+mn-lt"/>
                          <a:ea typeface="Calibri" panose="020F0502020204030204" pitchFamily="34" charset="0"/>
                          <a:cs typeface="Times New Roman" panose="02020603050405020304" pitchFamily="18" charset="0"/>
                        </a:rPr>
                        <a:t>nozīme</a:t>
                      </a:r>
                      <a:r>
                        <a:rPr lang="en-US" sz="1800" dirty="0">
                          <a:solidFill>
                            <a:schemeClr val="tx2"/>
                          </a:solidFill>
                          <a:effectLst/>
                          <a:latin typeface="+mn-lt"/>
                          <a:ea typeface="Calibri" panose="020F0502020204030204" pitchFamily="34" charset="0"/>
                          <a:cs typeface="Times New Roman" panose="02020603050405020304" pitchFamily="18" charset="0"/>
                        </a:rPr>
                        <a:t> un  </a:t>
                      </a:r>
                      <a:r>
                        <a:rPr lang="en-US" sz="1800" dirty="0" err="1">
                          <a:solidFill>
                            <a:schemeClr val="tx2"/>
                          </a:solidFill>
                          <a:effectLst/>
                          <a:latin typeface="+mn-lt"/>
                          <a:ea typeface="Calibri" panose="020F0502020204030204" pitchFamily="34" charset="0"/>
                          <a:cs typeface="Times New Roman" panose="02020603050405020304" pitchFamily="18" charset="0"/>
                        </a:rPr>
                        <a:t>tās</a:t>
                      </a:r>
                      <a:r>
                        <a:rPr lang="en-US" sz="1800" dirty="0">
                          <a:solidFill>
                            <a:schemeClr val="tx2"/>
                          </a:solidFill>
                          <a:effectLst/>
                          <a:latin typeface="+mn-lt"/>
                          <a:ea typeface="Calibri" panose="020F0502020204030204" pitchFamily="34" charset="0"/>
                          <a:cs typeface="Times New Roman" panose="02020603050405020304" pitchFamily="18" charset="0"/>
                        </a:rPr>
                        <a:t> </a:t>
                      </a:r>
                      <a:r>
                        <a:rPr lang="en-US" sz="1800" dirty="0" err="1">
                          <a:solidFill>
                            <a:schemeClr val="tx2"/>
                          </a:solidFill>
                          <a:effectLst/>
                          <a:latin typeface="+mn-lt"/>
                          <a:ea typeface="Calibri" panose="020F0502020204030204" pitchFamily="34" charset="0"/>
                          <a:cs typeface="Times New Roman" panose="02020603050405020304" pitchFamily="18" charset="0"/>
                        </a:rPr>
                        <a:t>veicināšana</a:t>
                      </a:r>
                      <a:r>
                        <a:rPr lang="en-US" sz="1800" dirty="0">
                          <a:solidFill>
                            <a:schemeClr val="tx2"/>
                          </a:solidFill>
                          <a:effectLst/>
                          <a:latin typeface="+mn-lt"/>
                          <a:ea typeface="Calibri" panose="020F0502020204030204" pitchFamily="34" charset="0"/>
                          <a:cs typeface="Times New Roman" panose="02020603050405020304" pitchFamily="18" charset="0"/>
                        </a:rPr>
                        <a:t> </a:t>
                      </a:r>
                      <a:r>
                        <a:rPr lang="en-US" sz="1800" dirty="0" err="1">
                          <a:solidFill>
                            <a:schemeClr val="tx2"/>
                          </a:solidFill>
                          <a:effectLst/>
                          <a:latin typeface="+mn-lt"/>
                          <a:ea typeface="Calibri" panose="020F0502020204030204" pitchFamily="34" charset="0"/>
                          <a:cs typeface="Times New Roman" panose="02020603050405020304" pitchFamily="18" charset="0"/>
                        </a:rPr>
                        <a:t>pirmsskolā</a:t>
                      </a:r>
                      <a:r>
                        <a:rPr lang="lv-LV" sz="1800" dirty="0">
                          <a:solidFill>
                            <a:schemeClr val="tx2"/>
                          </a:solidFill>
                          <a:effectLst/>
                          <a:latin typeface="+mn-lt"/>
                          <a:ea typeface="Calibri" panose="020F0502020204030204" pitchFamily="34" charset="0"/>
                          <a:cs typeface="Times New Roman" panose="02020603050405020304" pitchFamily="18" charset="0"/>
                        </a:rPr>
                        <a:t>»</a:t>
                      </a:r>
                    </a:p>
                    <a:p>
                      <a:pPr algn="ctr">
                        <a:lnSpc>
                          <a:spcPct val="107000"/>
                        </a:lnSpc>
                        <a:spcAft>
                          <a:spcPts val="800"/>
                        </a:spcAft>
                      </a:pPr>
                      <a:r>
                        <a:rPr lang="en-US" sz="1800" dirty="0">
                          <a:solidFill>
                            <a:schemeClr val="tx2"/>
                          </a:solidFill>
                          <a:effectLst/>
                          <a:latin typeface="+mn-lt"/>
                          <a:ea typeface="Calibri" panose="020F0502020204030204" pitchFamily="34" charset="0"/>
                          <a:cs typeface="Times New Roman" panose="02020603050405020304" pitchFamily="18" charset="0"/>
                        </a:rPr>
                        <a:t> </a:t>
                      </a:r>
                      <a:endParaRPr lang="lv-LV" sz="1800" dirty="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186598"/>
                  </a:ext>
                </a:extLst>
              </a:tr>
            </a:tbl>
          </a:graphicData>
        </a:graphic>
      </p:graphicFrame>
    </p:spTree>
    <p:extLst>
      <p:ext uri="{BB962C8B-B14F-4D97-AF65-F5344CB8AC3E}">
        <p14:creationId xmlns:p14="http://schemas.microsoft.com/office/powerpoint/2010/main" val="210681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p:txBody>
          <a:bodyPr/>
          <a:lstStyle/>
          <a:p>
            <a:pPr algn="ctr"/>
            <a:r>
              <a:rPr lang="lv-LV" dirty="0"/>
              <a:t/>
            </a:r>
            <a:br>
              <a:rPr lang="lv-LV" dirty="0"/>
            </a:br>
            <a:r>
              <a:rPr lang="lv-LV" dirty="0"/>
              <a:t>MOTIVĒJOŠAS AKTIVITĀTES</a:t>
            </a:r>
            <a:br>
              <a:rPr lang="lv-LV" dirty="0"/>
            </a:br>
            <a:r>
              <a:rPr lang="lv-LV" sz="2800" dirty="0"/>
              <a:t>Sadarbība ar Daugavpils Tehnoloģiju vidusskolu-liceju</a:t>
            </a:r>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15258" y="1844824"/>
            <a:ext cx="3131840" cy="4822825"/>
          </a:xfrm>
        </p:spPr>
        <p:txBody>
          <a:bodyPr/>
          <a:lstStyle/>
          <a:p>
            <a:endParaRPr lang="lv-LV" sz="2200" dirty="0"/>
          </a:p>
          <a:p>
            <a:endParaRPr lang="lv-LV" dirty="0"/>
          </a:p>
        </p:txBody>
      </p:sp>
      <p:sp>
        <p:nvSpPr>
          <p:cNvPr id="5" name="Satura vietturis 4">
            <a:extLst>
              <a:ext uri="{FF2B5EF4-FFF2-40B4-BE49-F238E27FC236}">
                <a16:creationId xmlns:a16="http://schemas.microsoft.com/office/drawing/2014/main" id="{F7D412B1-990E-45DE-AEED-A955D87E71A3}"/>
              </a:ext>
            </a:extLst>
          </p:cNvPr>
          <p:cNvSpPr>
            <a:spLocks noGrp="1"/>
          </p:cNvSpPr>
          <p:nvPr>
            <p:ph sz="half" idx="2"/>
          </p:nvPr>
        </p:nvSpPr>
        <p:spPr>
          <a:xfrm>
            <a:off x="107504" y="1772816"/>
            <a:ext cx="4968552" cy="4464496"/>
          </a:xfrm>
        </p:spPr>
        <p:txBody>
          <a:bodyPr/>
          <a:lstStyle/>
          <a:p>
            <a:pPr marL="0" indent="0">
              <a:buNone/>
            </a:pPr>
            <a:r>
              <a:rPr lang="lv-LV" sz="1800" b="1" dirty="0">
                <a:latin typeface="Times New Roman" panose="02020603050405020304" pitchFamily="18" charset="0"/>
                <a:cs typeface="Times New Roman" panose="02020603050405020304" pitchFamily="18" charset="0"/>
              </a:rPr>
              <a:t>  </a:t>
            </a:r>
          </a:p>
          <a:p>
            <a:pPr marL="0" indent="0">
              <a:buNone/>
            </a:pPr>
            <a:endParaRPr lang="lv-LV"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lv-LV" b="1" dirty="0"/>
          </a:p>
        </p:txBody>
      </p:sp>
      <p:sp>
        <p:nvSpPr>
          <p:cNvPr id="4" name="AutoShape 2">
            <a:extLst>
              <a:ext uri="{FF2B5EF4-FFF2-40B4-BE49-F238E27FC236}">
                <a16:creationId xmlns:a16="http://schemas.microsoft.com/office/drawing/2014/main" id="{A3BB5BE6-E568-44FE-A84F-279CC4148D5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7" name="Рисунок 6">
            <a:extLst>
              <a:ext uri="{FF2B5EF4-FFF2-40B4-BE49-F238E27FC236}">
                <a16:creationId xmlns:a16="http://schemas.microsoft.com/office/drawing/2014/main" id="{C9674012-0BCB-4918-5230-5D830B71C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643" y="1641653"/>
            <a:ext cx="3287477" cy="2465608"/>
          </a:xfrm>
          <a:prstGeom prst="rect">
            <a:avLst/>
          </a:prstGeom>
        </p:spPr>
      </p:pic>
      <p:pic>
        <p:nvPicPr>
          <p:cNvPr id="11" name="Рисунок 10">
            <a:extLst>
              <a:ext uri="{FF2B5EF4-FFF2-40B4-BE49-F238E27FC236}">
                <a16:creationId xmlns:a16="http://schemas.microsoft.com/office/drawing/2014/main" id="{B2223374-B878-EDB6-80C1-F7195B259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899" y="4377957"/>
            <a:ext cx="3287477" cy="2465608"/>
          </a:xfrm>
          <a:prstGeom prst="rect">
            <a:avLst/>
          </a:prstGeom>
        </p:spPr>
      </p:pic>
      <p:pic>
        <p:nvPicPr>
          <p:cNvPr id="13" name="Рисунок 12">
            <a:extLst>
              <a:ext uri="{FF2B5EF4-FFF2-40B4-BE49-F238E27FC236}">
                <a16:creationId xmlns:a16="http://schemas.microsoft.com/office/drawing/2014/main" id="{CBDF3944-50A9-AF7A-6FF4-1F4ECE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5787" y="1671033"/>
            <a:ext cx="3377952" cy="4503935"/>
          </a:xfrm>
          <a:prstGeom prst="rect">
            <a:avLst/>
          </a:prstGeom>
        </p:spPr>
      </p:pic>
      <p:pic>
        <p:nvPicPr>
          <p:cNvPr id="15" name="Рисунок 14">
            <a:extLst>
              <a:ext uri="{FF2B5EF4-FFF2-40B4-BE49-F238E27FC236}">
                <a16:creationId xmlns:a16="http://schemas.microsoft.com/office/drawing/2014/main" id="{54138059-77F5-EF47-1154-5513766DA6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7334" y="4363521"/>
            <a:ext cx="3306724" cy="2480043"/>
          </a:xfrm>
          <a:prstGeom prst="rect">
            <a:avLst/>
          </a:prstGeom>
        </p:spPr>
      </p:pic>
    </p:spTree>
    <p:extLst>
      <p:ext uri="{BB962C8B-B14F-4D97-AF65-F5344CB8AC3E}">
        <p14:creationId xmlns:p14="http://schemas.microsoft.com/office/powerpoint/2010/main" val="768757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671AD-64AF-E76D-45E6-D4D643E6234E}"/>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8727572B-3F4B-EB79-7A5D-7283BA1F1FCF}"/>
              </a:ext>
            </a:extLst>
          </p:cNvPr>
          <p:cNvSpPr>
            <a:spLocks noGrp="1"/>
          </p:cNvSpPr>
          <p:nvPr>
            <p:ph type="title"/>
          </p:nvPr>
        </p:nvSpPr>
        <p:spPr>
          <a:xfrm>
            <a:off x="323850" y="835087"/>
            <a:ext cx="7416800" cy="508000"/>
          </a:xfrm>
        </p:spPr>
        <p:txBody>
          <a:bodyPr/>
          <a:lstStyle/>
          <a:p>
            <a:pPr algn="ctr"/>
            <a:r>
              <a:rPr lang="lv-LV" sz="4000" dirty="0"/>
              <a:t>Agrīnas lasītprasmes un valodas attīstības nozīme</a:t>
            </a:r>
            <a:br>
              <a:rPr lang="lv-LV" sz="4000" dirty="0"/>
            </a:br>
            <a:endParaRPr lang="lv-LV" sz="4000" dirty="0"/>
          </a:p>
        </p:txBody>
      </p:sp>
      <p:sp>
        <p:nvSpPr>
          <p:cNvPr id="7" name="TextBox 6">
            <a:extLst>
              <a:ext uri="{FF2B5EF4-FFF2-40B4-BE49-F238E27FC236}">
                <a16:creationId xmlns:a16="http://schemas.microsoft.com/office/drawing/2014/main" id="{F10E89A3-0B00-48F7-9174-BB0F62FF8673}"/>
              </a:ext>
            </a:extLst>
          </p:cNvPr>
          <p:cNvSpPr txBox="1"/>
          <p:nvPr/>
        </p:nvSpPr>
        <p:spPr>
          <a:xfrm>
            <a:off x="179512" y="1700808"/>
            <a:ext cx="8568952" cy="1938992"/>
          </a:xfrm>
          <a:prstGeom prst="rect">
            <a:avLst/>
          </a:prstGeom>
          <a:noFill/>
        </p:spPr>
        <p:txBody>
          <a:bodyPr wrap="square">
            <a:spAutoFit/>
          </a:bodyPr>
          <a:lstStyle/>
          <a:p>
            <a:r>
              <a:rPr lang="lv-LV" sz="2400" dirty="0">
                <a:solidFill>
                  <a:schemeClr val="tx2"/>
                </a:solidFill>
                <a:latin typeface="+mj-lt"/>
              </a:rPr>
              <a:t>Lasītprasme un rakstītprasmes ir FUNDAMENTĀLAS prasmes, bez kurām dzīvē neiztikt!‼️</a:t>
            </a:r>
          </a:p>
          <a:p>
            <a:endParaRPr lang="lv-LV" sz="2400" dirty="0">
              <a:solidFill>
                <a:schemeClr val="tx2"/>
              </a:solidFill>
              <a:latin typeface="+mj-lt"/>
            </a:endParaRPr>
          </a:p>
          <a:p>
            <a:r>
              <a:rPr lang="lv-LV" sz="2400" dirty="0">
                <a:solidFill>
                  <a:schemeClr val="tx2"/>
                </a:solidFill>
                <a:latin typeface="+mj-lt"/>
              </a:rPr>
              <a:t>Lai bērns labi lasītu un rakstītu, vajadzīgas 10 svarīgākās funkcijas:</a:t>
            </a:r>
          </a:p>
        </p:txBody>
      </p:sp>
      <p:sp>
        <p:nvSpPr>
          <p:cNvPr id="11" name="TextBox 10">
            <a:extLst>
              <a:ext uri="{FF2B5EF4-FFF2-40B4-BE49-F238E27FC236}">
                <a16:creationId xmlns:a16="http://schemas.microsoft.com/office/drawing/2014/main" id="{8821701B-41E6-427F-9DDB-0C763B760A92}"/>
              </a:ext>
            </a:extLst>
          </p:cNvPr>
          <p:cNvSpPr txBox="1"/>
          <p:nvPr/>
        </p:nvSpPr>
        <p:spPr>
          <a:xfrm>
            <a:off x="323850" y="3824776"/>
            <a:ext cx="8568952" cy="2623154"/>
          </a:xfrm>
          <a:prstGeom prst="rect">
            <a:avLst/>
          </a:prstGeom>
          <a:noFill/>
        </p:spPr>
        <p:txBody>
          <a:bodyPr wrap="square">
            <a:spAutoFit/>
          </a:bodyPr>
          <a:lstStyle/>
          <a:p>
            <a:pPr>
              <a:lnSpc>
                <a:spcPct val="107000"/>
              </a:lnSpc>
              <a:spcAft>
                <a:spcPts val="800"/>
              </a:spcAft>
            </a:pPr>
            <a:r>
              <a:rPr lang="lv-LV" sz="2400" u="sng" dirty="0">
                <a:solidFill>
                  <a:schemeClr val="tx2"/>
                </a:solidFill>
                <a:effectLst/>
                <a:latin typeface="+mn-lt"/>
                <a:ea typeface="Calibri" panose="020F0502020204030204" pitchFamily="34" charset="0"/>
                <a:cs typeface="Times New Roman" panose="02020603050405020304" pitchFamily="18" charset="0"/>
              </a:rPr>
              <a:t>5 VALODAS FUNKCIJAS:</a:t>
            </a:r>
          </a:p>
          <a:p>
            <a:pPr>
              <a:lnSpc>
                <a:spcPct val="107000"/>
              </a:lnSpc>
              <a:spcAft>
                <a:spcPts val="800"/>
              </a:spcAft>
            </a:pPr>
            <a:r>
              <a:rPr lang="lv-LV" sz="2000" dirty="0">
                <a:solidFill>
                  <a:schemeClr val="tx2"/>
                </a:solidFill>
                <a:effectLst/>
                <a:latin typeface="+mn-lt"/>
                <a:ea typeface="Calibri" panose="020F0502020204030204" pitchFamily="34" charset="0"/>
                <a:cs typeface="Times New Roman" panose="02020603050405020304" pitchFamily="18" charset="0"/>
              </a:rPr>
              <a:t>FONĒTIKA –</a:t>
            </a:r>
            <a:r>
              <a:rPr lang="lv-LV" sz="2000" b="0" dirty="0">
                <a:solidFill>
                  <a:schemeClr val="tx2"/>
                </a:solidFill>
                <a:effectLst/>
                <a:latin typeface="+mn-lt"/>
                <a:ea typeface="Calibri" panose="020F0502020204030204" pitchFamily="34" charset="0"/>
                <a:cs typeface="Times New Roman" panose="02020603050405020304" pitchFamily="18" charset="0"/>
              </a:rPr>
              <a:t> spēja pareizi izrunāt skaņas.</a:t>
            </a:r>
          </a:p>
          <a:p>
            <a:pPr>
              <a:lnSpc>
                <a:spcPct val="107000"/>
              </a:lnSpc>
              <a:spcAft>
                <a:spcPts val="800"/>
              </a:spcAft>
            </a:pPr>
            <a:r>
              <a:rPr lang="lv-LV" sz="2000" dirty="0">
                <a:solidFill>
                  <a:schemeClr val="tx2"/>
                </a:solidFill>
                <a:effectLst/>
                <a:latin typeface="+mn-lt"/>
                <a:ea typeface="Calibri" panose="020F0502020204030204" pitchFamily="34" charset="0"/>
                <a:cs typeface="Times New Roman" panose="02020603050405020304" pitchFamily="18" charset="0"/>
              </a:rPr>
              <a:t>FONEMĀTIKA</a:t>
            </a:r>
            <a:r>
              <a:rPr lang="lv-LV" sz="2000" b="0" dirty="0">
                <a:solidFill>
                  <a:schemeClr val="tx2"/>
                </a:solidFill>
                <a:effectLst/>
                <a:latin typeface="+mn-lt"/>
                <a:ea typeface="Calibri" panose="020F0502020204030204" pitchFamily="34" charset="0"/>
                <a:cs typeface="Times New Roman" panose="02020603050405020304" pitchFamily="18" charset="0"/>
              </a:rPr>
              <a:t> – spēja atšķirt un saklausīt skaņas vārdos.</a:t>
            </a:r>
          </a:p>
          <a:p>
            <a:pPr>
              <a:lnSpc>
                <a:spcPct val="107000"/>
              </a:lnSpc>
              <a:spcAft>
                <a:spcPts val="800"/>
              </a:spcAft>
            </a:pPr>
            <a:r>
              <a:rPr lang="lv-LV" sz="2000" dirty="0">
                <a:solidFill>
                  <a:schemeClr val="tx2"/>
                </a:solidFill>
                <a:effectLst/>
                <a:latin typeface="+mn-lt"/>
                <a:ea typeface="Calibri" panose="020F0502020204030204" pitchFamily="34" charset="0"/>
                <a:cs typeface="Times New Roman" panose="02020603050405020304" pitchFamily="18" charset="0"/>
              </a:rPr>
              <a:t>SEMANTIKA –</a:t>
            </a:r>
            <a:r>
              <a:rPr lang="lv-LV" sz="2000" b="0" dirty="0">
                <a:solidFill>
                  <a:schemeClr val="tx2"/>
                </a:solidFill>
                <a:effectLst/>
                <a:latin typeface="+mn-lt"/>
                <a:ea typeface="Calibri" panose="020F0502020204030204" pitchFamily="34" charset="0"/>
                <a:cs typeface="Times New Roman" panose="02020603050405020304" pitchFamily="18" charset="0"/>
              </a:rPr>
              <a:t> vārdu un teikumu nozīmes saprašana.</a:t>
            </a:r>
          </a:p>
          <a:p>
            <a:pPr>
              <a:lnSpc>
                <a:spcPct val="107000"/>
              </a:lnSpc>
              <a:spcAft>
                <a:spcPts val="800"/>
              </a:spcAft>
            </a:pPr>
            <a:r>
              <a:rPr lang="lv-LV" sz="2000" dirty="0">
                <a:solidFill>
                  <a:schemeClr val="tx2"/>
                </a:solidFill>
                <a:effectLst/>
                <a:latin typeface="+mn-lt"/>
                <a:ea typeface="Calibri" panose="020F0502020204030204" pitchFamily="34" charset="0"/>
                <a:cs typeface="Times New Roman" panose="02020603050405020304" pitchFamily="18" charset="0"/>
              </a:rPr>
              <a:t>MORFOLOĢIJA </a:t>
            </a:r>
            <a:r>
              <a:rPr lang="lv-LV" sz="2000" b="0" dirty="0">
                <a:solidFill>
                  <a:schemeClr val="tx2"/>
                </a:solidFill>
                <a:effectLst/>
                <a:latin typeface="+mn-lt"/>
                <a:ea typeface="Calibri" panose="020F0502020204030204" pitchFamily="34" charset="0"/>
                <a:cs typeface="Times New Roman" panose="02020603050405020304" pitchFamily="18" charset="0"/>
              </a:rPr>
              <a:t>– vārdu, teikumu formu un gramatikas izpratne.</a:t>
            </a:r>
          </a:p>
          <a:p>
            <a:pPr>
              <a:lnSpc>
                <a:spcPct val="107000"/>
              </a:lnSpc>
              <a:spcAft>
                <a:spcPts val="800"/>
              </a:spcAft>
            </a:pPr>
            <a:r>
              <a:rPr lang="lv-LV" sz="2000" dirty="0">
                <a:solidFill>
                  <a:schemeClr val="tx2"/>
                </a:solidFill>
                <a:effectLst/>
                <a:latin typeface="+mn-lt"/>
                <a:ea typeface="Calibri" panose="020F0502020204030204" pitchFamily="34" charset="0"/>
                <a:cs typeface="Times New Roman" panose="02020603050405020304" pitchFamily="18" charset="0"/>
              </a:rPr>
              <a:t>SINTAKSE </a:t>
            </a:r>
            <a:r>
              <a:rPr lang="lv-LV" sz="2000" b="0" dirty="0">
                <a:solidFill>
                  <a:schemeClr val="tx2"/>
                </a:solidFill>
                <a:effectLst/>
                <a:latin typeface="+mn-lt"/>
                <a:ea typeface="Calibri" panose="020F0502020204030204" pitchFamily="34" charset="0"/>
                <a:cs typeface="Times New Roman" panose="02020603050405020304" pitchFamily="18" charset="0"/>
              </a:rPr>
              <a:t>– teikumu veidošana un struktūra.</a:t>
            </a:r>
          </a:p>
        </p:txBody>
      </p:sp>
    </p:spTree>
    <p:extLst>
      <p:ext uri="{BB962C8B-B14F-4D97-AF65-F5344CB8AC3E}">
        <p14:creationId xmlns:p14="http://schemas.microsoft.com/office/powerpoint/2010/main" val="9653644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3AEA9-5F5D-CD4A-2B07-0DC749855789}"/>
            </a:ext>
          </a:extLst>
        </p:cNvPr>
        <p:cNvGrpSpPr/>
        <p:nvPr/>
      </p:nvGrpSpPr>
      <p:grpSpPr>
        <a:xfrm>
          <a:off x="0" y="0"/>
          <a:ext cx="0" cy="0"/>
          <a:chOff x="0" y="0"/>
          <a:chExt cx="0" cy="0"/>
        </a:xfrm>
      </p:grpSpPr>
      <p:pic>
        <p:nvPicPr>
          <p:cNvPr id="10" name="Рисунок 9">
            <a:extLst>
              <a:ext uri="{FF2B5EF4-FFF2-40B4-BE49-F238E27FC236}">
                <a16:creationId xmlns:a16="http://schemas.microsoft.com/office/drawing/2014/main" id="{D24AC616-5339-00BA-86E8-C2C8F7B2D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344" y="2712226"/>
            <a:ext cx="5653136" cy="4145774"/>
          </a:xfrm>
          <a:prstGeom prst="rect">
            <a:avLst/>
          </a:prstGeom>
        </p:spPr>
      </p:pic>
      <p:sp>
        <p:nvSpPr>
          <p:cNvPr id="2" name="Virsraksts 1">
            <a:extLst>
              <a:ext uri="{FF2B5EF4-FFF2-40B4-BE49-F238E27FC236}">
                <a16:creationId xmlns:a16="http://schemas.microsoft.com/office/drawing/2014/main" id="{D89DF3A3-32C5-4685-B501-7375719DD715}"/>
              </a:ext>
            </a:extLst>
          </p:cNvPr>
          <p:cNvSpPr>
            <a:spLocks noGrp="1"/>
          </p:cNvSpPr>
          <p:nvPr>
            <p:ph type="title"/>
          </p:nvPr>
        </p:nvSpPr>
        <p:spPr/>
        <p:txBody>
          <a:bodyPr/>
          <a:lstStyle/>
          <a:p>
            <a:pPr algn="ctr"/>
            <a:r>
              <a:rPr lang="lv-LV" dirty="0"/>
              <a:t/>
            </a:r>
            <a:br>
              <a:rPr lang="lv-LV" dirty="0"/>
            </a:br>
            <a:r>
              <a:rPr lang="lv-LV" dirty="0"/>
              <a:t>MOTIVĒJOŠAS AKTIVITĀTES</a:t>
            </a:r>
            <a:br>
              <a:rPr lang="lv-LV" dirty="0"/>
            </a:br>
            <a:r>
              <a:rPr lang="lv-LV" sz="2800" dirty="0"/>
              <a:t>Sadarbība ar Daugavpils Tehnoloģiju vidusskolu-liceju</a:t>
            </a:r>
          </a:p>
        </p:txBody>
      </p:sp>
      <p:sp>
        <p:nvSpPr>
          <p:cNvPr id="3" name="Satura vietturis 2">
            <a:extLst>
              <a:ext uri="{FF2B5EF4-FFF2-40B4-BE49-F238E27FC236}">
                <a16:creationId xmlns:a16="http://schemas.microsoft.com/office/drawing/2014/main" id="{B8F75B85-7FA0-B1E8-32FB-1222585394E9}"/>
              </a:ext>
            </a:extLst>
          </p:cNvPr>
          <p:cNvSpPr>
            <a:spLocks noGrp="1"/>
          </p:cNvSpPr>
          <p:nvPr>
            <p:ph sz="half" idx="1"/>
          </p:nvPr>
        </p:nvSpPr>
        <p:spPr>
          <a:xfrm>
            <a:off x="-15258" y="1844824"/>
            <a:ext cx="3131840" cy="4822825"/>
          </a:xfrm>
        </p:spPr>
        <p:txBody>
          <a:bodyPr/>
          <a:lstStyle/>
          <a:p>
            <a:endParaRPr lang="lv-LV" sz="2200" dirty="0"/>
          </a:p>
          <a:p>
            <a:endParaRPr lang="lv-LV" dirty="0"/>
          </a:p>
        </p:txBody>
      </p:sp>
      <p:sp>
        <p:nvSpPr>
          <p:cNvPr id="5" name="Satura vietturis 4">
            <a:extLst>
              <a:ext uri="{FF2B5EF4-FFF2-40B4-BE49-F238E27FC236}">
                <a16:creationId xmlns:a16="http://schemas.microsoft.com/office/drawing/2014/main" id="{FA41D978-2547-7749-8612-74DAC406C878}"/>
              </a:ext>
            </a:extLst>
          </p:cNvPr>
          <p:cNvSpPr>
            <a:spLocks noGrp="1"/>
          </p:cNvSpPr>
          <p:nvPr>
            <p:ph sz="half" idx="2"/>
          </p:nvPr>
        </p:nvSpPr>
        <p:spPr>
          <a:xfrm>
            <a:off x="107504" y="1772816"/>
            <a:ext cx="4968552" cy="4464496"/>
          </a:xfrm>
        </p:spPr>
        <p:txBody>
          <a:bodyPr/>
          <a:lstStyle/>
          <a:p>
            <a:pPr marL="0" indent="0">
              <a:buNone/>
            </a:pPr>
            <a:r>
              <a:rPr lang="lv-LV" sz="1800" b="1" dirty="0">
                <a:latin typeface="Times New Roman" panose="02020603050405020304" pitchFamily="18" charset="0"/>
                <a:cs typeface="Times New Roman" panose="02020603050405020304" pitchFamily="18" charset="0"/>
              </a:rPr>
              <a:t>  </a:t>
            </a:r>
          </a:p>
          <a:p>
            <a:pPr marL="0" indent="0">
              <a:buNone/>
            </a:pPr>
            <a:endParaRPr lang="lv-LV"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lv-LV" b="1" dirty="0"/>
          </a:p>
        </p:txBody>
      </p:sp>
      <p:sp>
        <p:nvSpPr>
          <p:cNvPr id="4" name="AutoShape 2">
            <a:extLst>
              <a:ext uri="{FF2B5EF4-FFF2-40B4-BE49-F238E27FC236}">
                <a16:creationId xmlns:a16="http://schemas.microsoft.com/office/drawing/2014/main" id="{76935CC4-272C-42D7-8F7E-CAF2A7BAF08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8" name="Рисунок 7">
            <a:extLst>
              <a:ext uri="{FF2B5EF4-FFF2-40B4-BE49-F238E27FC236}">
                <a16:creationId xmlns:a16="http://schemas.microsoft.com/office/drawing/2014/main" id="{3019D5EA-8038-BFD5-D248-E97400CEB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07" y="1628800"/>
            <a:ext cx="4669062" cy="3501797"/>
          </a:xfrm>
          <a:prstGeom prst="rect">
            <a:avLst/>
          </a:prstGeom>
        </p:spPr>
      </p:pic>
    </p:spTree>
    <p:extLst>
      <p:ext uri="{BB962C8B-B14F-4D97-AF65-F5344CB8AC3E}">
        <p14:creationId xmlns:p14="http://schemas.microsoft.com/office/powerpoint/2010/main" val="3553180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p:txBody>
          <a:bodyPr/>
          <a:lstStyle/>
          <a:p>
            <a:pPr algn="ctr"/>
            <a:r>
              <a:rPr lang="lv-LV" dirty="0"/>
              <a:t/>
            </a:r>
            <a:br>
              <a:rPr lang="lv-LV" dirty="0"/>
            </a:br>
            <a:r>
              <a:rPr lang="lv-LV" dirty="0"/>
              <a:t>MOTIVĒJOŠAS AKTIVITĀTES</a:t>
            </a:r>
            <a:br>
              <a:rPr lang="lv-LV" dirty="0"/>
            </a:br>
            <a:r>
              <a:rPr lang="lv-LV" sz="2800" dirty="0"/>
              <a:t>Sadarbība ar Daugavpils Tehnoloģiju vidusskolu-liceju</a:t>
            </a:r>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15258" y="1844824"/>
            <a:ext cx="3131840" cy="4822825"/>
          </a:xfrm>
        </p:spPr>
        <p:txBody>
          <a:bodyPr/>
          <a:lstStyle/>
          <a:p>
            <a:endParaRPr lang="lv-LV" sz="2200" dirty="0"/>
          </a:p>
          <a:p>
            <a:endParaRPr lang="lv-LV" dirty="0"/>
          </a:p>
        </p:txBody>
      </p:sp>
      <p:sp>
        <p:nvSpPr>
          <p:cNvPr id="5" name="Satura vietturis 4">
            <a:extLst>
              <a:ext uri="{FF2B5EF4-FFF2-40B4-BE49-F238E27FC236}">
                <a16:creationId xmlns:a16="http://schemas.microsoft.com/office/drawing/2014/main" id="{F7D412B1-990E-45DE-AEED-A955D87E71A3}"/>
              </a:ext>
            </a:extLst>
          </p:cNvPr>
          <p:cNvSpPr>
            <a:spLocks noGrp="1"/>
          </p:cNvSpPr>
          <p:nvPr>
            <p:ph sz="half" idx="2"/>
          </p:nvPr>
        </p:nvSpPr>
        <p:spPr>
          <a:xfrm>
            <a:off x="-15258" y="1651388"/>
            <a:ext cx="7848872" cy="216024"/>
          </a:xfrm>
        </p:spPr>
        <p:txBody>
          <a:bodyPr/>
          <a:lstStyle/>
          <a:p>
            <a:pPr marL="0" indent="0" algn="ctr">
              <a:buNone/>
            </a:pPr>
            <a:r>
              <a:rPr lang="lv-LV" b="1" dirty="0"/>
              <a:t> </a:t>
            </a:r>
            <a:r>
              <a:rPr lang="lv-LV" sz="2400" b="1" dirty="0">
                <a:effectLst/>
                <a:ea typeface="Times New Roman" panose="02020603050405020304" pitchFamily="18" charset="0"/>
                <a:cs typeface="Times New Roman" panose="02020603050405020304" pitchFamily="18" charset="0"/>
              </a:rPr>
              <a:t>Grāmatu apspriedes un konkursi</a:t>
            </a:r>
            <a:r>
              <a:rPr lang="lv-LV" sz="2400" dirty="0">
                <a:effectLst/>
                <a:ea typeface="Times New Roman" panose="02020603050405020304" pitchFamily="18" charset="0"/>
                <a:cs typeface="Times New Roman" panose="02020603050405020304" pitchFamily="18" charset="0"/>
              </a:rPr>
              <a:t> – iespēja dalīties domās par grāmatām.</a:t>
            </a:r>
            <a:endParaRPr lang="lv-LV" sz="2400" dirty="0">
              <a:effectLst/>
              <a:ea typeface="Calibri" panose="020F0502020204030204" pitchFamily="34" charset="0"/>
              <a:cs typeface="Times New Roman" panose="02020603050405020304" pitchFamily="18" charset="0"/>
            </a:endParaRPr>
          </a:p>
          <a:p>
            <a:pPr marL="0" indent="0">
              <a:buNone/>
            </a:pPr>
            <a:endParaRPr lang="lv-LV" b="1" dirty="0"/>
          </a:p>
        </p:txBody>
      </p:sp>
      <p:pic>
        <p:nvPicPr>
          <p:cNvPr id="7" name="Attēls 6">
            <a:extLst>
              <a:ext uri="{FF2B5EF4-FFF2-40B4-BE49-F238E27FC236}">
                <a16:creationId xmlns:a16="http://schemas.microsoft.com/office/drawing/2014/main" id="{F4556C99-102F-4C4C-849C-61DD1A6459F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9552" y="2578778"/>
            <a:ext cx="3131840" cy="4175786"/>
          </a:xfrm>
          <a:prstGeom prst="rect">
            <a:avLst/>
          </a:prstGeom>
        </p:spPr>
      </p:pic>
      <p:pic>
        <p:nvPicPr>
          <p:cNvPr id="8" name="Attēls 7">
            <a:extLst>
              <a:ext uri="{FF2B5EF4-FFF2-40B4-BE49-F238E27FC236}">
                <a16:creationId xmlns:a16="http://schemas.microsoft.com/office/drawing/2014/main" id="{A2B46C75-7352-4513-8044-9C53B8AE4742}"/>
              </a:ext>
            </a:extLst>
          </p:cNvPr>
          <p:cNvPicPr>
            <a:picLocks noChangeAspect="1"/>
          </p:cNvPicPr>
          <p:nvPr/>
        </p:nvPicPr>
        <p:blipFill>
          <a:blip r:embed="rId3"/>
          <a:stretch>
            <a:fillRect/>
          </a:stretch>
        </p:blipFill>
        <p:spPr>
          <a:xfrm>
            <a:off x="5148064" y="2491862"/>
            <a:ext cx="3240360" cy="4320480"/>
          </a:xfrm>
          <a:prstGeom prst="rect">
            <a:avLst/>
          </a:prstGeom>
        </p:spPr>
      </p:pic>
    </p:spTree>
    <p:extLst>
      <p:ext uri="{BB962C8B-B14F-4D97-AF65-F5344CB8AC3E}">
        <p14:creationId xmlns:p14="http://schemas.microsoft.com/office/powerpoint/2010/main" val="31721747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p:txBody>
          <a:bodyPr/>
          <a:lstStyle/>
          <a:p>
            <a:pPr algn="ctr"/>
            <a:r>
              <a:rPr lang="lv-LV" dirty="0"/>
              <a:t/>
            </a:r>
            <a:br>
              <a:rPr lang="lv-LV" dirty="0"/>
            </a:br>
            <a:r>
              <a:rPr lang="lv-LV" dirty="0"/>
              <a:t>MOTIVĒJOŠAS AKTIVITĀTES</a:t>
            </a:r>
            <a:br>
              <a:rPr lang="lv-LV" dirty="0"/>
            </a:br>
            <a:r>
              <a:rPr lang="lv-LV" sz="2800" dirty="0"/>
              <a:t>Sadarbība ar Daugavpils Tehnoloģiju vidusskolu-liceju</a:t>
            </a:r>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15258" y="1844824"/>
            <a:ext cx="3131840" cy="4822825"/>
          </a:xfrm>
        </p:spPr>
        <p:txBody>
          <a:bodyPr/>
          <a:lstStyle/>
          <a:p>
            <a:endParaRPr lang="lv-LV" sz="2200" dirty="0"/>
          </a:p>
          <a:p>
            <a:endParaRPr lang="lv-LV" dirty="0"/>
          </a:p>
        </p:txBody>
      </p:sp>
      <p:sp>
        <p:nvSpPr>
          <p:cNvPr id="5" name="Satura vietturis 4">
            <a:extLst>
              <a:ext uri="{FF2B5EF4-FFF2-40B4-BE49-F238E27FC236}">
                <a16:creationId xmlns:a16="http://schemas.microsoft.com/office/drawing/2014/main" id="{F7D412B1-990E-45DE-AEED-A955D87E71A3}"/>
              </a:ext>
            </a:extLst>
          </p:cNvPr>
          <p:cNvSpPr>
            <a:spLocks noGrp="1"/>
          </p:cNvSpPr>
          <p:nvPr>
            <p:ph sz="half" idx="2"/>
          </p:nvPr>
        </p:nvSpPr>
        <p:spPr>
          <a:xfrm>
            <a:off x="-15258" y="1651388"/>
            <a:ext cx="7848872" cy="216024"/>
          </a:xfrm>
        </p:spPr>
        <p:txBody>
          <a:bodyPr/>
          <a:lstStyle/>
          <a:p>
            <a:pPr marL="0" indent="0" algn="ctr">
              <a:buNone/>
            </a:pPr>
            <a:r>
              <a:rPr lang="lv-LV" b="1" dirty="0"/>
              <a:t> </a:t>
            </a:r>
            <a:r>
              <a:rPr lang="lv-LV" sz="2400" b="1" dirty="0">
                <a:effectLst/>
                <a:ea typeface="Times New Roman" panose="02020603050405020304" pitchFamily="18" charset="0"/>
                <a:cs typeface="Times New Roman" panose="02020603050405020304" pitchFamily="18" charset="0"/>
              </a:rPr>
              <a:t>Grāmatu apspriedes un konkursi</a:t>
            </a:r>
            <a:r>
              <a:rPr lang="lv-LV" sz="2400" dirty="0">
                <a:effectLst/>
                <a:ea typeface="Times New Roman" panose="02020603050405020304" pitchFamily="18" charset="0"/>
                <a:cs typeface="Times New Roman" panose="02020603050405020304" pitchFamily="18" charset="0"/>
              </a:rPr>
              <a:t> – iespēja dalīties domās par grāmatām.</a:t>
            </a:r>
            <a:endParaRPr lang="lv-LV" sz="2400" dirty="0">
              <a:effectLst/>
              <a:ea typeface="Calibri" panose="020F0502020204030204" pitchFamily="34" charset="0"/>
              <a:cs typeface="Times New Roman" panose="02020603050405020304" pitchFamily="18" charset="0"/>
            </a:endParaRPr>
          </a:p>
          <a:p>
            <a:pPr marL="0" indent="0">
              <a:buNone/>
            </a:pPr>
            <a:endParaRPr lang="lv-LV"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2967319"/>
            <a:ext cx="4674143" cy="3505607"/>
          </a:xfrm>
          <a:prstGeom prst="rect">
            <a:avLst/>
          </a:prstGeom>
        </p:spPr>
      </p:pic>
      <p:pic>
        <p:nvPicPr>
          <p:cNvPr id="7" name="Picture 6"/>
          <p:cNvPicPr>
            <a:picLocks noChangeAspect="1"/>
          </p:cNvPicPr>
          <p:nvPr/>
        </p:nvPicPr>
        <p:blipFill rotWithShape="1">
          <a:blip r:embed="rId3" cstate="hqprint">
            <a:extLst>
              <a:ext uri="{28A0092B-C50C-407E-A947-70E740481C1C}">
                <a14:useLocalDpi xmlns:a14="http://schemas.microsoft.com/office/drawing/2010/main" val="0"/>
              </a:ext>
            </a:extLst>
          </a:blip>
          <a:srcRect l="24302" t="-6231" r="-1869" b="6231"/>
          <a:stretch/>
        </p:blipFill>
        <p:spPr>
          <a:xfrm>
            <a:off x="107504" y="2276872"/>
            <a:ext cx="4319418" cy="4176464"/>
          </a:xfrm>
          <a:prstGeom prst="rect">
            <a:avLst/>
          </a:prstGeom>
        </p:spPr>
      </p:pic>
    </p:spTree>
    <p:extLst>
      <p:ext uri="{BB962C8B-B14F-4D97-AF65-F5344CB8AC3E}">
        <p14:creationId xmlns:p14="http://schemas.microsoft.com/office/powerpoint/2010/main" val="2147192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p:txBody>
          <a:bodyPr/>
          <a:lstStyle/>
          <a:p>
            <a:pPr algn="ctr"/>
            <a:r>
              <a:rPr lang="lv-LV" dirty="0"/>
              <a:t/>
            </a:r>
            <a:br>
              <a:rPr lang="lv-LV" dirty="0"/>
            </a:br>
            <a:r>
              <a:rPr lang="lv-LV" dirty="0"/>
              <a:t>MOTIVĒJOŠAS AKTIVITĀTES</a:t>
            </a:r>
            <a:br>
              <a:rPr lang="lv-LV" dirty="0"/>
            </a:br>
            <a:r>
              <a:rPr lang="lv-LV" sz="2800" dirty="0"/>
              <a:t>Sirmā stunda</a:t>
            </a:r>
            <a:br>
              <a:rPr lang="lv-LV" sz="2800" dirty="0"/>
            </a:br>
            <a:r>
              <a:rPr lang="lv-LV" sz="2800" dirty="0"/>
              <a:t>“Dāvā prieku lasot!”</a:t>
            </a:r>
            <a:r>
              <a:rPr lang="lv-LV" dirty="0"/>
              <a:t/>
            </a:r>
            <a:br>
              <a:rPr lang="lv-LV" dirty="0"/>
            </a:br>
            <a:endParaRPr lang="lv-LV" dirty="0"/>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15258" y="1844824"/>
            <a:ext cx="3131840" cy="4822825"/>
          </a:xfrm>
        </p:spPr>
        <p:txBody>
          <a:bodyPr/>
          <a:lstStyle/>
          <a:p>
            <a:endParaRPr lang="lv-LV" sz="2200" dirty="0"/>
          </a:p>
          <a:p>
            <a:endParaRPr lang="lv-LV" dirty="0"/>
          </a:p>
        </p:txBody>
      </p:sp>
      <p:sp>
        <p:nvSpPr>
          <p:cNvPr id="5" name="Satura vietturis 4">
            <a:extLst>
              <a:ext uri="{FF2B5EF4-FFF2-40B4-BE49-F238E27FC236}">
                <a16:creationId xmlns:a16="http://schemas.microsoft.com/office/drawing/2014/main" id="{F7D412B1-990E-45DE-AEED-A955D87E71A3}"/>
              </a:ext>
            </a:extLst>
          </p:cNvPr>
          <p:cNvSpPr>
            <a:spLocks noGrp="1"/>
          </p:cNvSpPr>
          <p:nvPr>
            <p:ph sz="half" idx="2"/>
          </p:nvPr>
        </p:nvSpPr>
        <p:spPr>
          <a:xfrm>
            <a:off x="107504" y="1772816"/>
            <a:ext cx="4968552" cy="4464496"/>
          </a:xfrm>
        </p:spPr>
        <p:txBody>
          <a:bodyPr/>
          <a:lstStyle/>
          <a:p>
            <a:pPr marL="0" indent="0">
              <a:buNone/>
            </a:pPr>
            <a:endParaRPr lang="lv-LV" sz="1800" b="1" dirty="0">
              <a:latin typeface="Times New Roman" panose="02020603050405020304" pitchFamily="18" charset="0"/>
              <a:cs typeface="Times New Roman" panose="02020603050405020304" pitchFamily="18" charset="0"/>
            </a:endParaRPr>
          </a:p>
          <a:p>
            <a:pPr marL="0" indent="0">
              <a:buNone/>
            </a:pPr>
            <a:endParaRPr lang="lv-LV" sz="1800" b="1" dirty="0">
              <a:latin typeface="Times New Roman" panose="02020603050405020304" pitchFamily="18" charset="0"/>
              <a:cs typeface="Times New Roman" panose="02020603050405020304" pitchFamily="18" charset="0"/>
            </a:endParaRPr>
          </a:p>
          <a:p>
            <a:pPr marL="0" indent="0">
              <a:buNone/>
            </a:pPr>
            <a:r>
              <a:rPr lang="lv-LV" sz="1800"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buNone/>
            </a:pP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lv-LV" b="1" dirty="0"/>
          </a:p>
        </p:txBody>
      </p:sp>
      <p:pic>
        <p:nvPicPr>
          <p:cNvPr id="9220" name="Picture 4" descr="Sirmā stunda “Dāvā prieku lasot!” 1">
            <a:extLst>
              <a:ext uri="{FF2B5EF4-FFF2-40B4-BE49-F238E27FC236}">
                <a16:creationId xmlns:a16="http://schemas.microsoft.com/office/drawing/2014/main" id="{0706E93F-114D-40A2-8063-89D5BD8996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342" y="1923929"/>
            <a:ext cx="6420970" cy="4815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97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p:txBody>
          <a:bodyPr/>
          <a:lstStyle/>
          <a:p>
            <a:pPr algn="ctr"/>
            <a:r>
              <a:rPr lang="lv-LV" dirty="0"/>
              <a:t/>
            </a:r>
            <a:br>
              <a:rPr lang="lv-LV" dirty="0"/>
            </a:br>
            <a:r>
              <a:rPr lang="lv-LV" dirty="0"/>
              <a:t>MOTIVĒJOŠAS AKTIVITĀTES</a:t>
            </a:r>
            <a:br>
              <a:rPr lang="lv-LV" dirty="0"/>
            </a:br>
            <a:r>
              <a:rPr lang="lv-LV" sz="2800" dirty="0"/>
              <a:t>Bibliotekārā stunda “Ķer burtus kā saules zaķēnus mazus”</a:t>
            </a:r>
            <a:br>
              <a:rPr lang="lv-LV" sz="2800" dirty="0"/>
            </a:br>
            <a:endParaRPr lang="lv-LV" sz="2800" dirty="0"/>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15258" y="1844825"/>
            <a:ext cx="8259666" cy="508000"/>
          </a:xfrm>
        </p:spPr>
        <p:txBody>
          <a:bodyPr/>
          <a:lstStyle/>
          <a:p>
            <a:endParaRPr lang="lv-LV" sz="2200" dirty="0"/>
          </a:p>
          <a:p>
            <a:endParaRPr lang="lv-LV" dirty="0"/>
          </a:p>
        </p:txBody>
      </p:sp>
      <p:sp>
        <p:nvSpPr>
          <p:cNvPr id="5" name="Satura vietturis 4">
            <a:extLst>
              <a:ext uri="{FF2B5EF4-FFF2-40B4-BE49-F238E27FC236}">
                <a16:creationId xmlns:a16="http://schemas.microsoft.com/office/drawing/2014/main" id="{F7D412B1-990E-45DE-AEED-A955D87E71A3}"/>
              </a:ext>
            </a:extLst>
          </p:cNvPr>
          <p:cNvSpPr>
            <a:spLocks noGrp="1"/>
          </p:cNvSpPr>
          <p:nvPr>
            <p:ph sz="half" idx="2"/>
          </p:nvPr>
        </p:nvSpPr>
        <p:spPr>
          <a:xfrm>
            <a:off x="107504" y="1700808"/>
            <a:ext cx="8712968" cy="288032"/>
          </a:xfrm>
        </p:spPr>
        <p:txBody>
          <a:bodyPr/>
          <a:lstStyle/>
          <a:p>
            <a:pPr marL="0" indent="0">
              <a:buNone/>
            </a:pPr>
            <a:r>
              <a:rPr lang="lv-LV" sz="1800"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buNone/>
            </a:pP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lv-LV" b="1" dirty="0"/>
          </a:p>
        </p:txBody>
      </p:sp>
      <p:pic>
        <p:nvPicPr>
          <p:cNvPr id="5124" name="Picture 4" descr="Bibliotekārā stunda “Ķer burtus kā saules zaķēnus mazus” 11">
            <a:extLst>
              <a:ext uri="{FF2B5EF4-FFF2-40B4-BE49-F238E27FC236}">
                <a16:creationId xmlns:a16="http://schemas.microsoft.com/office/drawing/2014/main" id="{B571E37E-95CD-4F13-A6E5-484E9117A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5268" y="2924944"/>
            <a:ext cx="4328678" cy="371639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Ķer burtus kā saules zaķēnus mazus!”">
            <a:extLst>
              <a:ext uri="{FF2B5EF4-FFF2-40B4-BE49-F238E27FC236}">
                <a16:creationId xmlns:a16="http://schemas.microsoft.com/office/drawing/2014/main" id="{016342E9-7D93-4A7F-B781-DC8D77C3217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8600" y="2089428"/>
            <a:ext cx="4761703" cy="357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0457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p:txBody>
          <a:bodyPr/>
          <a:lstStyle/>
          <a:p>
            <a:pPr algn="ctr"/>
            <a:r>
              <a:rPr lang="lv-LV" dirty="0"/>
              <a:t/>
            </a:r>
            <a:br>
              <a:rPr lang="lv-LV" dirty="0"/>
            </a:br>
            <a:r>
              <a:rPr lang="lv-LV" dirty="0"/>
              <a:t>MOTIVĒJOŠAS AKTIVITĀTES</a:t>
            </a:r>
            <a:br>
              <a:rPr lang="lv-LV" dirty="0"/>
            </a:br>
            <a:r>
              <a:rPr lang="lv-LV" dirty="0"/>
              <a:t>Lasīšanas izaicinājumi</a:t>
            </a:r>
            <a:br>
              <a:rPr lang="lv-LV" dirty="0"/>
            </a:br>
            <a:endParaRPr lang="lv-LV" dirty="0"/>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15258" y="1844824"/>
            <a:ext cx="3131840" cy="4822825"/>
          </a:xfrm>
        </p:spPr>
        <p:txBody>
          <a:bodyPr/>
          <a:lstStyle/>
          <a:p>
            <a:endParaRPr lang="lv-LV" sz="2200" dirty="0"/>
          </a:p>
          <a:p>
            <a:endParaRPr lang="lv-LV" dirty="0"/>
          </a:p>
        </p:txBody>
      </p:sp>
      <p:sp>
        <p:nvSpPr>
          <p:cNvPr id="5" name="Satura vietturis 4">
            <a:extLst>
              <a:ext uri="{FF2B5EF4-FFF2-40B4-BE49-F238E27FC236}">
                <a16:creationId xmlns:a16="http://schemas.microsoft.com/office/drawing/2014/main" id="{F7D412B1-990E-45DE-AEED-A955D87E71A3}"/>
              </a:ext>
            </a:extLst>
          </p:cNvPr>
          <p:cNvSpPr>
            <a:spLocks noGrp="1"/>
          </p:cNvSpPr>
          <p:nvPr>
            <p:ph sz="half" idx="2"/>
          </p:nvPr>
        </p:nvSpPr>
        <p:spPr>
          <a:xfrm>
            <a:off x="107504" y="1772816"/>
            <a:ext cx="4968552" cy="4464496"/>
          </a:xfrm>
        </p:spPr>
        <p:txBody>
          <a:bodyPr/>
          <a:lstStyle/>
          <a:p>
            <a:pPr marL="0" indent="0">
              <a:buNone/>
            </a:pPr>
            <a:r>
              <a:rPr lang="lv-LV" b="1" dirty="0"/>
              <a:t>Burtu krelles</a:t>
            </a:r>
          </a:p>
          <a:p>
            <a:pPr marL="0" indent="0">
              <a:buNone/>
            </a:pPr>
            <a:endParaRPr lang="lv-LV" b="1" dirty="0"/>
          </a:p>
        </p:txBody>
      </p:sp>
      <p:pic>
        <p:nvPicPr>
          <p:cNvPr id="4" name="Attēls 3">
            <a:extLst>
              <a:ext uri="{FF2B5EF4-FFF2-40B4-BE49-F238E27FC236}">
                <a16:creationId xmlns:a16="http://schemas.microsoft.com/office/drawing/2014/main" id="{6E9BF2A5-40ED-441C-930F-043CEE856B3A}"/>
              </a:ext>
            </a:extLst>
          </p:cNvPr>
          <p:cNvPicPr>
            <a:picLocks noChangeAspect="1"/>
          </p:cNvPicPr>
          <p:nvPr/>
        </p:nvPicPr>
        <p:blipFill>
          <a:blip r:embed="rId2"/>
          <a:stretch>
            <a:fillRect/>
          </a:stretch>
        </p:blipFill>
        <p:spPr>
          <a:xfrm>
            <a:off x="4355976" y="2348880"/>
            <a:ext cx="4354919" cy="4318769"/>
          </a:xfrm>
          <a:prstGeom prst="rect">
            <a:avLst/>
          </a:prstGeom>
        </p:spPr>
      </p:pic>
      <p:pic>
        <p:nvPicPr>
          <p:cNvPr id="8" name="Attēls 7">
            <a:extLst>
              <a:ext uri="{FF2B5EF4-FFF2-40B4-BE49-F238E27FC236}">
                <a16:creationId xmlns:a16="http://schemas.microsoft.com/office/drawing/2014/main" id="{46595858-7A4A-4700-907C-73BC96264D9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6961"/>
          <a:stretch/>
        </p:blipFill>
        <p:spPr>
          <a:xfrm>
            <a:off x="168489" y="2348880"/>
            <a:ext cx="3900669" cy="4318769"/>
          </a:xfrm>
          <a:prstGeom prst="rect">
            <a:avLst/>
          </a:prstGeom>
        </p:spPr>
      </p:pic>
    </p:spTree>
    <p:extLst>
      <p:ext uri="{BB962C8B-B14F-4D97-AF65-F5344CB8AC3E}">
        <p14:creationId xmlns:p14="http://schemas.microsoft.com/office/powerpoint/2010/main" val="10878023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a:xfrm>
            <a:off x="323850" y="476250"/>
            <a:ext cx="3672086" cy="508000"/>
          </a:xfrm>
        </p:spPr>
        <p:txBody>
          <a:bodyPr/>
          <a:lstStyle/>
          <a:p>
            <a:pPr algn="ctr"/>
            <a:r>
              <a:rPr lang="lv-LV" dirty="0"/>
              <a:t/>
            </a:r>
            <a:br>
              <a:rPr lang="lv-LV" dirty="0"/>
            </a:br>
            <a:r>
              <a:rPr lang="lv-LV" dirty="0"/>
              <a:t>MOTIVĒJOŠAS </a:t>
            </a:r>
            <a:br>
              <a:rPr lang="lv-LV" dirty="0"/>
            </a:br>
            <a:r>
              <a:rPr lang="lv-LV" dirty="0"/>
              <a:t>AKTIVITĀTES</a:t>
            </a:r>
            <a:br>
              <a:rPr lang="lv-LV" dirty="0"/>
            </a:br>
            <a:endParaRPr lang="lv-LV" dirty="0"/>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15258" y="1844824"/>
            <a:ext cx="2283002" cy="4822825"/>
          </a:xfrm>
        </p:spPr>
        <p:txBody>
          <a:bodyPr/>
          <a:lstStyle/>
          <a:p>
            <a:endParaRPr lang="lv-LV" sz="2200" dirty="0"/>
          </a:p>
          <a:p>
            <a:endParaRPr lang="lv-LV" dirty="0"/>
          </a:p>
        </p:txBody>
      </p:sp>
      <p:sp>
        <p:nvSpPr>
          <p:cNvPr id="5" name="Satura vietturis 4">
            <a:extLst>
              <a:ext uri="{FF2B5EF4-FFF2-40B4-BE49-F238E27FC236}">
                <a16:creationId xmlns:a16="http://schemas.microsoft.com/office/drawing/2014/main" id="{F7D412B1-990E-45DE-AEED-A955D87E71A3}"/>
              </a:ext>
            </a:extLst>
          </p:cNvPr>
          <p:cNvSpPr>
            <a:spLocks noGrp="1"/>
          </p:cNvSpPr>
          <p:nvPr>
            <p:ph sz="half" idx="2"/>
          </p:nvPr>
        </p:nvSpPr>
        <p:spPr>
          <a:xfrm>
            <a:off x="107504" y="1772816"/>
            <a:ext cx="7920880" cy="432048"/>
          </a:xfrm>
        </p:spPr>
        <p:txBody>
          <a:bodyPr/>
          <a:lstStyle/>
          <a:p>
            <a:pPr marL="0" indent="0">
              <a:buNone/>
            </a:pPr>
            <a:r>
              <a:rPr lang="lv-LV" sz="2400" b="1" dirty="0">
                <a:latin typeface="+mj-lt"/>
                <a:ea typeface="Calibri" panose="020F0502020204030204" pitchFamily="34" charset="0"/>
                <a:cs typeface="Times New Roman" panose="02020603050405020304" pitchFamily="18" charset="0"/>
              </a:rPr>
              <a:t>Iz</a:t>
            </a:r>
            <a:r>
              <a:rPr lang="lv-LV" sz="2400" b="1" dirty="0">
                <a:effectLst/>
                <a:latin typeface="+mj-lt"/>
                <a:ea typeface="Calibri" panose="020F0502020204030204" pitchFamily="34" charset="0"/>
                <a:cs typeface="Times New Roman" panose="02020603050405020304" pitchFamily="18" charset="0"/>
              </a:rPr>
              <a:t>glītojamo lasītprasmes</a:t>
            </a:r>
          </a:p>
          <a:p>
            <a:pPr marL="0" indent="0">
              <a:buNone/>
            </a:pPr>
            <a:r>
              <a:rPr lang="lv-LV" sz="2400" b="1" dirty="0">
                <a:effectLst/>
                <a:latin typeface="+mj-lt"/>
                <a:ea typeface="Calibri" panose="020F0502020204030204" pitchFamily="34" charset="0"/>
                <a:cs typeface="Times New Roman" panose="02020603050405020304" pitchFamily="18" charset="0"/>
              </a:rPr>
              <a:t> izvērtēšana</a:t>
            </a:r>
          </a:p>
          <a:p>
            <a:pPr marL="0" indent="0">
              <a:buNone/>
            </a:pPr>
            <a:endParaRPr lang="lv-LV" b="1" dirty="0"/>
          </a:p>
        </p:txBody>
      </p:sp>
      <p:pic>
        <p:nvPicPr>
          <p:cNvPr id="7" name="Attēls 6">
            <a:extLst>
              <a:ext uri="{FF2B5EF4-FFF2-40B4-BE49-F238E27FC236}">
                <a16:creationId xmlns:a16="http://schemas.microsoft.com/office/drawing/2014/main" id="{7EDF20CD-98E2-42BD-994D-908CF9BAA4C6}"/>
              </a:ext>
            </a:extLst>
          </p:cNvPr>
          <p:cNvPicPr>
            <a:picLocks noChangeAspect="1"/>
          </p:cNvPicPr>
          <p:nvPr/>
        </p:nvPicPr>
        <p:blipFill rotWithShape="1">
          <a:blip r:embed="rId2">
            <a:extLst>
              <a:ext uri="{28A0092B-C50C-407E-A947-70E740481C1C}">
                <a14:useLocalDpi xmlns:a14="http://schemas.microsoft.com/office/drawing/2010/main" val="0"/>
              </a:ext>
            </a:extLst>
          </a:blip>
          <a:srcRect t="5046" r="7023" b="3391"/>
          <a:stretch/>
        </p:blipFill>
        <p:spPr>
          <a:xfrm rot="5400000">
            <a:off x="2998721" y="919939"/>
            <a:ext cx="6696741" cy="4946116"/>
          </a:xfrm>
          <a:prstGeom prst="rect">
            <a:avLst/>
          </a:prstGeom>
        </p:spPr>
      </p:pic>
    </p:spTree>
    <p:extLst>
      <p:ext uri="{BB962C8B-B14F-4D97-AF65-F5344CB8AC3E}">
        <p14:creationId xmlns:p14="http://schemas.microsoft.com/office/powerpoint/2010/main" val="4217937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a:xfrm>
            <a:off x="323850" y="476250"/>
            <a:ext cx="3672086" cy="508000"/>
          </a:xfrm>
        </p:spPr>
        <p:txBody>
          <a:bodyPr/>
          <a:lstStyle/>
          <a:p>
            <a:pPr algn="ctr"/>
            <a:r>
              <a:rPr lang="lv-LV" dirty="0"/>
              <a:t/>
            </a:r>
            <a:br>
              <a:rPr lang="lv-LV" dirty="0"/>
            </a:br>
            <a:r>
              <a:rPr lang="lv-LV" dirty="0"/>
              <a:t>MOTIVĒJOŠAS </a:t>
            </a:r>
            <a:br>
              <a:rPr lang="lv-LV" dirty="0"/>
            </a:br>
            <a:r>
              <a:rPr lang="lv-LV" dirty="0"/>
              <a:t>AKTIVITĀTES</a:t>
            </a:r>
            <a:br>
              <a:rPr lang="lv-LV" dirty="0"/>
            </a:br>
            <a:endParaRPr lang="lv-LV" dirty="0"/>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15258" y="1844824"/>
            <a:ext cx="2283002" cy="4822825"/>
          </a:xfrm>
        </p:spPr>
        <p:txBody>
          <a:bodyPr/>
          <a:lstStyle/>
          <a:p>
            <a:endParaRPr lang="lv-LV" sz="2200" dirty="0"/>
          </a:p>
          <a:p>
            <a:endParaRPr lang="lv-LV" dirty="0"/>
          </a:p>
        </p:txBody>
      </p:sp>
      <p:sp>
        <p:nvSpPr>
          <p:cNvPr id="5" name="Satura vietturis 4">
            <a:extLst>
              <a:ext uri="{FF2B5EF4-FFF2-40B4-BE49-F238E27FC236}">
                <a16:creationId xmlns:a16="http://schemas.microsoft.com/office/drawing/2014/main" id="{F7D412B1-990E-45DE-AEED-A955D87E71A3}"/>
              </a:ext>
            </a:extLst>
          </p:cNvPr>
          <p:cNvSpPr>
            <a:spLocks noGrp="1"/>
          </p:cNvSpPr>
          <p:nvPr>
            <p:ph sz="half" idx="2"/>
          </p:nvPr>
        </p:nvSpPr>
        <p:spPr>
          <a:xfrm>
            <a:off x="107504" y="1772816"/>
            <a:ext cx="7920880" cy="4464496"/>
          </a:xfrm>
        </p:spPr>
        <p:txBody>
          <a:bodyPr/>
          <a:lstStyle/>
          <a:p>
            <a:pPr marL="0" indent="0">
              <a:buNone/>
            </a:pPr>
            <a:endParaRPr lang="lv-LV"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lv-LV" b="1" dirty="0"/>
          </a:p>
        </p:txBody>
      </p:sp>
      <p:pic>
        <p:nvPicPr>
          <p:cNvPr id="6" name="Attēls 5">
            <a:extLst>
              <a:ext uri="{FF2B5EF4-FFF2-40B4-BE49-F238E27FC236}">
                <a16:creationId xmlns:a16="http://schemas.microsoft.com/office/drawing/2014/main" id="{66CA7E38-F84A-4438-B0C6-78975B591643}"/>
              </a:ext>
            </a:extLst>
          </p:cNvPr>
          <p:cNvPicPr>
            <a:picLocks noChangeAspect="1"/>
          </p:cNvPicPr>
          <p:nvPr/>
        </p:nvPicPr>
        <p:blipFill rotWithShape="1">
          <a:blip r:embed="rId2">
            <a:extLst>
              <a:ext uri="{28A0092B-C50C-407E-A947-70E740481C1C}">
                <a14:useLocalDpi xmlns:a14="http://schemas.microsoft.com/office/drawing/2010/main" val="0"/>
              </a:ext>
            </a:extLst>
          </a:blip>
          <a:srcRect l="5599" t="9099" r="3359" b="5404"/>
          <a:stretch/>
        </p:blipFill>
        <p:spPr>
          <a:xfrm>
            <a:off x="2497388" y="1943396"/>
            <a:ext cx="6505513" cy="4581948"/>
          </a:xfrm>
          <a:prstGeom prst="rect">
            <a:avLst/>
          </a:prstGeom>
        </p:spPr>
      </p:pic>
      <p:sp>
        <p:nvSpPr>
          <p:cNvPr id="8" name="TextBox 7">
            <a:extLst>
              <a:ext uri="{FF2B5EF4-FFF2-40B4-BE49-F238E27FC236}">
                <a16:creationId xmlns:a16="http://schemas.microsoft.com/office/drawing/2014/main" id="{13C890E3-AAE2-429A-A42F-3F2706A34EA9}"/>
              </a:ext>
            </a:extLst>
          </p:cNvPr>
          <p:cNvSpPr txBox="1"/>
          <p:nvPr/>
        </p:nvSpPr>
        <p:spPr>
          <a:xfrm>
            <a:off x="138558" y="1844824"/>
            <a:ext cx="2663974" cy="1200329"/>
          </a:xfrm>
          <a:prstGeom prst="rect">
            <a:avLst/>
          </a:prstGeom>
          <a:noFill/>
        </p:spPr>
        <p:txBody>
          <a:bodyPr wrap="square" rtlCol="0">
            <a:spAutoFit/>
          </a:bodyPr>
          <a:lstStyle/>
          <a:p>
            <a:r>
              <a:rPr lang="lv-LV" sz="2400" dirty="0" err="1">
                <a:solidFill>
                  <a:schemeClr val="tx2"/>
                </a:solidFill>
              </a:rPr>
              <a:t>Pašvērtēšana</a:t>
            </a:r>
            <a:endParaRPr lang="lv-LV" sz="2400" dirty="0">
              <a:solidFill>
                <a:schemeClr val="tx2"/>
              </a:solidFill>
            </a:endParaRPr>
          </a:p>
          <a:p>
            <a:r>
              <a:rPr lang="lv-LV" sz="2400" dirty="0">
                <a:solidFill>
                  <a:schemeClr val="tx2"/>
                </a:solidFill>
              </a:rPr>
              <a:t>«Es pazīstu burtus»</a:t>
            </a:r>
          </a:p>
        </p:txBody>
      </p:sp>
    </p:spTree>
    <p:extLst>
      <p:ext uri="{BB962C8B-B14F-4D97-AF65-F5344CB8AC3E}">
        <p14:creationId xmlns:p14="http://schemas.microsoft.com/office/powerpoint/2010/main" val="12656976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06142CC-E5DE-9788-C4E9-03C6B6D29AE4}"/>
              </a:ext>
            </a:extLst>
          </p:cNvPr>
          <p:cNvSpPr>
            <a:spLocks noGrp="1"/>
          </p:cNvSpPr>
          <p:nvPr>
            <p:ph type="title"/>
          </p:nvPr>
        </p:nvSpPr>
        <p:spPr/>
        <p:txBody>
          <a:bodyPr/>
          <a:lstStyle/>
          <a:p>
            <a:r>
              <a:rPr lang="lv-LV" dirty="0"/>
              <a:t/>
            </a:r>
            <a:br>
              <a:rPr lang="lv-LV" dirty="0"/>
            </a:br>
            <a:r>
              <a:rPr lang="lv-LV" dirty="0"/>
              <a:t>MOTIVĒJOŠAS AKTIVITĀTES</a:t>
            </a:r>
            <a:br>
              <a:rPr lang="lv-LV" dirty="0"/>
            </a:br>
            <a:r>
              <a:rPr lang="lv-LV" dirty="0"/>
              <a:t>Plakāti</a:t>
            </a:r>
            <a:endParaRPr lang="ru-RU" dirty="0"/>
          </a:p>
        </p:txBody>
      </p:sp>
      <p:pic>
        <p:nvPicPr>
          <p:cNvPr id="6" name="Satura vietturis 5">
            <a:extLst>
              <a:ext uri="{FF2B5EF4-FFF2-40B4-BE49-F238E27FC236}">
                <a16:creationId xmlns:a16="http://schemas.microsoft.com/office/drawing/2014/main" id="{0A9269DF-3F74-4741-8EDE-2234744289F1}"/>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108206" y="2550727"/>
            <a:ext cx="5010706" cy="3542569"/>
          </a:xfrm>
        </p:spPr>
      </p:pic>
      <p:pic>
        <p:nvPicPr>
          <p:cNvPr id="9" name="Satura vietturis 8">
            <a:extLst>
              <a:ext uri="{FF2B5EF4-FFF2-40B4-BE49-F238E27FC236}">
                <a16:creationId xmlns:a16="http://schemas.microsoft.com/office/drawing/2014/main" id="{71093AB6-CEA3-4F85-A1C2-9D0FA33068A1}"/>
              </a:ext>
            </a:extLst>
          </p:cNvPr>
          <p:cNvPicPr>
            <a:picLocks noGrp="1" noChangeAspect="1"/>
          </p:cNvPicPr>
          <p:nvPr>
            <p:ph sz="half" idx="2"/>
          </p:nvPr>
        </p:nvPicPr>
        <p:blipFill>
          <a:blip r:embed="rId3"/>
          <a:stretch>
            <a:fillRect/>
          </a:stretch>
        </p:blipFill>
        <p:spPr>
          <a:xfrm>
            <a:off x="5220072" y="1772740"/>
            <a:ext cx="3725018" cy="4966692"/>
          </a:xfrm>
          <a:prstGeom prst="rect">
            <a:avLst/>
          </a:prstGeom>
        </p:spPr>
      </p:pic>
    </p:spTree>
    <p:extLst>
      <p:ext uri="{BB962C8B-B14F-4D97-AF65-F5344CB8AC3E}">
        <p14:creationId xmlns:p14="http://schemas.microsoft.com/office/powerpoint/2010/main" val="2919965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916114A-169F-A29A-5537-B9106D5CDA90}"/>
              </a:ext>
            </a:extLst>
          </p:cNvPr>
          <p:cNvPicPr>
            <a:picLocks noChangeAspect="1"/>
          </p:cNvPicPr>
          <p:nvPr/>
        </p:nvPicPr>
        <p:blipFill rotWithShape="1">
          <a:blip r:embed="rId2">
            <a:extLst>
              <a:ext uri="{28A0092B-C50C-407E-A947-70E740481C1C}">
                <a14:useLocalDpi xmlns:a14="http://schemas.microsoft.com/office/drawing/2010/main" val="0"/>
              </a:ext>
            </a:extLst>
          </a:blip>
          <a:srcRect b="7018"/>
          <a:stretch/>
        </p:blipFill>
        <p:spPr>
          <a:xfrm>
            <a:off x="2843808" y="2924945"/>
            <a:ext cx="2981414" cy="3816424"/>
          </a:xfrm>
          <a:prstGeom prst="rect">
            <a:avLst/>
          </a:prstGeom>
        </p:spPr>
      </p:pic>
      <p:sp>
        <p:nvSpPr>
          <p:cNvPr id="3" name="TextBox 2">
            <a:extLst>
              <a:ext uri="{FF2B5EF4-FFF2-40B4-BE49-F238E27FC236}">
                <a16:creationId xmlns:a16="http://schemas.microsoft.com/office/drawing/2014/main" id="{7F5B2DC2-2DEB-49C9-71C1-909A8EFBE253}"/>
              </a:ext>
            </a:extLst>
          </p:cNvPr>
          <p:cNvSpPr txBox="1"/>
          <p:nvPr/>
        </p:nvSpPr>
        <p:spPr>
          <a:xfrm>
            <a:off x="251520" y="2131784"/>
            <a:ext cx="8568952" cy="584775"/>
          </a:xfrm>
          <a:prstGeom prst="rect">
            <a:avLst/>
          </a:prstGeom>
          <a:noFill/>
        </p:spPr>
        <p:txBody>
          <a:bodyPr wrap="square" rtlCol="0">
            <a:spAutoFit/>
          </a:bodyPr>
          <a:lstStyle/>
          <a:p>
            <a:pPr algn="ctr"/>
            <a:r>
              <a:rPr lang="lv-LV" sz="3200" dirty="0">
                <a:solidFill>
                  <a:schemeClr val="tx2"/>
                </a:solidFill>
              </a:rPr>
              <a:t>PALDIES PAR UZMANĪBU!</a:t>
            </a:r>
            <a:endParaRPr lang="ru-RU" sz="3200" dirty="0">
              <a:solidFill>
                <a:schemeClr val="tx2"/>
              </a:solidFill>
            </a:endParaRPr>
          </a:p>
        </p:txBody>
      </p:sp>
      <p:sp>
        <p:nvSpPr>
          <p:cNvPr id="5" name="TextBox 4">
            <a:extLst>
              <a:ext uri="{FF2B5EF4-FFF2-40B4-BE49-F238E27FC236}">
                <a16:creationId xmlns:a16="http://schemas.microsoft.com/office/drawing/2014/main" id="{5FCCC14A-81F9-3EDA-88EA-257FE13E6580}"/>
              </a:ext>
            </a:extLst>
          </p:cNvPr>
          <p:cNvSpPr txBox="1"/>
          <p:nvPr/>
        </p:nvSpPr>
        <p:spPr>
          <a:xfrm>
            <a:off x="539552" y="332656"/>
            <a:ext cx="7272808" cy="1107996"/>
          </a:xfrm>
          <a:prstGeom prst="rect">
            <a:avLst/>
          </a:prstGeom>
          <a:noFill/>
        </p:spPr>
        <p:txBody>
          <a:bodyPr wrap="square">
            <a:spAutoFit/>
          </a:bodyPr>
          <a:lstStyle/>
          <a:p>
            <a:r>
              <a:rPr lang="lv-LV" sz="2400" i="1" dirty="0">
                <a:solidFill>
                  <a:schemeClr val="tx2"/>
                </a:solidFill>
              </a:rPr>
              <a:t>«Iemācīties lasīt ir kā iedegt uguni; katra izrunātā zilbe ir viena dzirkstele.» </a:t>
            </a:r>
            <a:r>
              <a:rPr lang="lv-LV" sz="2400" b="0" i="1" dirty="0">
                <a:solidFill>
                  <a:schemeClr val="tx2"/>
                </a:solidFill>
              </a:rPr>
              <a:t>/Viktors Igo/</a:t>
            </a:r>
          </a:p>
          <a:p>
            <a:endParaRPr lang="lv-LV" dirty="0"/>
          </a:p>
        </p:txBody>
      </p:sp>
    </p:spTree>
    <p:extLst>
      <p:ext uri="{BB962C8B-B14F-4D97-AF65-F5344CB8AC3E}">
        <p14:creationId xmlns:p14="http://schemas.microsoft.com/office/powerpoint/2010/main" val="757569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671AD-64AF-E76D-45E6-D4D643E6234E}"/>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8727572B-3F4B-EB79-7A5D-7283BA1F1FCF}"/>
              </a:ext>
            </a:extLst>
          </p:cNvPr>
          <p:cNvSpPr>
            <a:spLocks noGrp="1"/>
          </p:cNvSpPr>
          <p:nvPr>
            <p:ph type="title"/>
          </p:nvPr>
        </p:nvSpPr>
        <p:spPr>
          <a:xfrm>
            <a:off x="323850" y="835087"/>
            <a:ext cx="7416800" cy="508000"/>
          </a:xfrm>
        </p:spPr>
        <p:txBody>
          <a:bodyPr/>
          <a:lstStyle/>
          <a:p>
            <a:pPr algn="ctr"/>
            <a:r>
              <a:rPr lang="lv-LV" sz="4000" dirty="0"/>
              <a:t>Agrīnas lasītprasmes un valodas attīstības nozīme</a:t>
            </a:r>
            <a:br>
              <a:rPr lang="lv-LV" sz="4000" dirty="0"/>
            </a:br>
            <a:endParaRPr lang="lv-LV" sz="4000" dirty="0"/>
          </a:p>
        </p:txBody>
      </p:sp>
      <p:sp>
        <p:nvSpPr>
          <p:cNvPr id="11" name="TextBox 10">
            <a:extLst>
              <a:ext uri="{FF2B5EF4-FFF2-40B4-BE49-F238E27FC236}">
                <a16:creationId xmlns:a16="http://schemas.microsoft.com/office/drawing/2014/main" id="{8821701B-41E6-427F-9DDB-0C763B760A92}"/>
              </a:ext>
            </a:extLst>
          </p:cNvPr>
          <p:cNvSpPr txBox="1"/>
          <p:nvPr/>
        </p:nvSpPr>
        <p:spPr>
          <a:xfrm>
            <a:off x="118719" y="1844824"/>
            <a:ext cx="8906562" cy="4972708"/>
          </a:xfrm>
          <a:prstGeom prst="rect">
            <a:avLst/>
          </a:prstGeom>
          <a:noFill/>
        </p:spPr>
        <p:txBody>
          <a:bodyPr wrap="square">
            <a:spAutoFit/>
          </a:bodyPr>
          <a:lstStyle/>
          <a:p>
            <a:pPr>
              <a:lnSpc>
                <a:spcPct val="107000"/>
              </a:lnSpc>
              <a:spcAft>
                <a:spcPts val="800"/>
              </a:spcAft>
            </a:pPr>
            <a:r>
              <a:rPr lang="lv-LV" sz="2400" u="sng" dirty="0">
                <a:solidFill>
                  <a:schemeClr val="tx2"/>
                </a:solidFill>
                <a:effectLst/>
                <a:latin typeface="+mn-lt"/>
                <a:ea typeface="Calibri" panose="020F0502020204030204" pitchFamily="34" charset="0"/>
                <a:cs typeface="Times New Roman" panose="02020603050405020304" pitchFamily="18" charset="0"/>
              </a:rPr>
              <a:t>5 NEVALODAS FUNKCIJAS:</a:t>
            </a:r>
          </a:p>
          <a:p>
            <a:pPr>
              <a:lnSpc>
                <a:spcPct val="107000"/>
              </a:lnSpc>
              <a:spcAft>
                <a:spcPts val="800"/>
              </a:spcAft>
            </a:pPr>
            <a:endParaRPr lang="lv-LV" sz="2400" u="sng" dirty="0">
              <a:solidFill>
                <a:schemeClr val="tx2"/>
              </a:solidFill>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lv-LV" sz="2000" dirty="0">
                <a:solidFill>
                  <a:schemeClr val="tx2"/>
                </a:solidFill>
                <a:effectLst/>
                <a:latin typeface="+mn-lt"/>
                <a:ea typeface="Calibri" panose="020F0502020204030204" pitchFamily="34" charset="0"/>
                <a:cs typeface="Times New Roman" panose="02020603050405020304" pitchFamily="18" charset="0"/>
              </a:rPr>
              <a:t>REDZES UZTVERE UN ACU MOTORĀ FUNKCIJA </a:t>
            </a:r>
            <a:r>
              <a:rPr lang="lv-LV" sz="2000" b="0" dirty="0">
                <a:solidFill>
                  <a:schemeClr val="tx2"/>
                </a:solidFill>
                <a:effectLst/>
                <a:latin typeface="+mn-lt"/>
                <a:ea typeface="Calibri" panose="020F0502020204030204" pitchFamily="34" charset="0"/>
                <a:cs typeface="Times New Roman" panose="02020603050405020304" pitchFamily="18" charset="0"/>
              </a:rPr>
              <a:t>– spēja atpazīt burtus un sekot līdzi tekstam.</a:t>
            </a:r>
          </a:p>
          <a:p>
            <a:pPr>
              <a:lnSpc>
                <a:spcPct val="107000"/>
              </a:lnSpc>
              <a:spcAft>
                <a:spcPts val="800"/>
              </a:spcAft>
            </a:pPr>
            <a:r>
              <a:rPr lang="lv-LV" sz="2000" dirty="0">
                <a:solidFill>
                  <a:schemeClr val="tx2"/>
                </a:solidFill>
                <a:effectLst/>
                <a:latin typeface="+mn-lt"/>
                <a:ea typeface="Calibri" panose="020F0502020204030204" pitchFamily="34" charset="0"/>
                <a:cs typeface="Times New Roman" panose="02020603050405020304" pitchFamily="18" charset="0"/>
              </a:rPr>
              <a:t>REDZES TELPISKIE PRIEKŠSTATI </a:t>
            </a:r>
            <a:r>
              <a:rPr lang="lv-LV" sz="2000" b="0" dirty="0">
                <a:solidFill>
                  <a:schemeClr val="tx2"/>
                </a:solidFill>
                <a:effectLst/>
                <a:latin typeface="+mn-lt"/>
                <a:ea typeface="Calibri" panose="020F0502020204030204" pitchFamily="34" charset="0"/>
                <a:cs typeface="Times New Roman" panose="02020603050405020304" pitchFamily="18" charset="0"/>
              </a:rPr>
              <a:t>– spēja atšķirt burtus ar līdzīgu formu (piemēram, b–d, u - n).</a:t>
            </a:r>
          </a:p>
          <a:p>
            <a:pPr>
              <a:lnSpc>
                <a:spcPct val="107000"/>
              </a:lnSpc>
              <a:spcAft>
                <a:spcPts val="800"/>
              </a:spcAft>
            </a:pPr>
            <a:r>
              <a:rPr lang="lv-LV" sz="2000" dirty="0">
                <a:solidFill>
                  <a:schemeClr val="tx2"/>
                </a:solidFill>
                <a:effectLst/>
                <a:latin typeface="+mn-lt"/>
                <a:ea typeface="Calibri" panose="020F0502020204030204" pitchFamily="34" charset="0"/>
                <a:cs typeface="Times New Roman" panose="02020603050405020304" pitchFamily="18" charset="0"/>
              </a:rPr>
              <a:t>KOGNITĪVIE PROCESI </a:t>
            </a:r>
            <a:r>
              <a:rPr lang="lv-LV" sz="2000" b="0" dirty="0">
                <a:solidFill>
                  <a:schemeClr val="tx2"/>
                </a:solidFill>
                <a:effectLst/>
                <a:latin typeface="+mn-lt"/>
                <a:ea typeface="Calibri" panose="020F0502020204030204" pitchFamily="34" charset="0"/>
                <a:cs typeface="Times New Roman" panose="02020603050405020304" pitchFamily="18" charset="0"/>
              </a:rPr>
              <a:t>– uzmanība, atmiņa un domāšana.</a:t>
            </a:r>
          </a:p>
          <a:p>
            <a:pPr>
              <a:lnSpc>
                <a:spcPct val="107000"/>
              </a:lnSpc>
              <a:spcAft>
                <a:spcPts val="800"/>
              </a:spcAft>
            </a:pPr>
            <a:r>
              <a:rPr lang="lv-LV" sz="2000" dirty="0">
                <a:solidFill>
                  <a:schemeClr val="tx2"/>
                </a:solidFill>
                <a:effectLst/>
                <a:latin typeface="+mn-lt"/>
                <a:ea typeface="Calibri" panose="020F0502020204030204" pitchFamily="34" charset="0"/>
                <a:cs typeface="Times New Roman" panose="02020603050405020304" pitchFamily="18" charset="0"/>
              </a:rPr>
              <a:t>SĪKĀ MOTORIKA </a:t>
            </a:r>
            <a:r>
              <a:rPr lang="lv-LV" sz="2000" b="0" dirty="0">
                <a:solidFill>
                  <a:schemeClr val="tx2"/>
                </a:solidFill>
                <a:effectLst/>
                <a:latin typeface="+mn-lt"/>
                <a:ea typeface="Calibri" panose="020F0502020204030204" pitchFamily="34" charset="0"/>
                <a:cs typeface="Times New Roman" panose="02020603050405020304" pitchFamily="18" charset="0"/>
              </a:rPr>
              <a:t>– koordinācija pirkstos, kas nepieciešama rakstīšanai.</a:t>
            </a:r>
          </a:p>
          <a:p>
            <a:pPr>
              <a:lnSpc>
                <a:spcPct val="107000"/>
              </a:lnSpc>
              <a:spcAft>
                <a:spcPts val="800"/>
              </a:spcAft>
            </a:pPr>
            <a:r>
              <a:rPr lang="lv-LV" sz="2000" dirty="0">
                <a:solidFill>
                  <a:schemeClr val="tx2"/>
                </a:solidFill>
                <a:effectLst/>
                <a:latin typeface="+mn-lt"/>
                <a:ea typeface="Calibri" panose="020F0502020204030204" pitchFamily="34" charset="0"/>
                <a:cs typeface="Times New Roman" panose="02020603050405020304" pitchFamily="18" charset="0"/>
              </a:rPr>
              <a:t>BĒRNA PIEREDZE PAR LASĀMO TEKSTU </a:t>
            </a:r>
            <a:r>
              <a:rPr lang="lv-LV" sz="2000" b="0" dirty="0">
                <a:solidFill>
                  <a:schemeClr val="tx2"/>
                </a:solidFill>
                <a:effectLst/>
                <a:latin typeface="+mn-lt"/>
                <a:ea typeface="Calibri" panose="020F0502020204030204" pitchFamily="34" charset="0"/>
                <a:cs typeface="Times New Roman" panose="02020603050405020304" pitchFamily="18" charset="0"/>
              </a:rPr>
              <a:t>– interese un izpratne par lasīto.</a:t>
            </a:r>
          </a:p>
          <a:p>
            <a:pPr>
              <a:lnSpc>
                <a:spcPct val="107000"/>
              </a:lnSpc>
              <a:spcAft>
                <a:spcPts val="800"/>
              </a:spcAft>
            </a:pPr>
            <a:endParaRPr lang="lv-LV" sz="2000" b="0" dirty="0">
              <a:solidFill>
                <a:schemeClr val="tx2"/>
              </a:solidFill>
              <a:latin typeface="+mn-lt"/>
              <a:ea typeface="Calibri" panose="020F0502020204030204" pitchFamily="34" charset="0"/>
              <a:cs typeface="Times New Roman" panose="02020603050405020304" pitchFamily="18" charset="0"/>
            </a:endParaRPr>
          </a:p>
          <a:p>
            <a:pPr>
              <a:lnSpc>
                <a:spcPct val="107000"/>
              </a:lnSpc>
              <a:spcAft>
                <a:spcPts val="800"/>
              </a:spcAft>
            </a:pPr>
            <a:r>
              <a:rPr lang="lv-LV" sz="2000" b="0" dirty="0">
                <a:solidFill>
                  <a:schemeClr val="tx2"/>
                </a:solidFill>
                <a:effectLst/>
                <a:latin typeface="+mn-lt"/>
                <a:ea typeface="Calibri" panose="020F0502020204030204" pitchFamily="34" charset="0"/>
                <a:cs typeface="Times New Roman" panose="02020603050405020304" pitchFamily="18" charset="0"/>
              </a:rPr>
              <a:t>Logopēde Jolanta Līdaka. </a:t>
            </a:r>
            <a:r>
              <a:rPr lang="lv-LV" sz="2000" b="0" dirty="0">
                <a:solidFill>
                  <a:schemeClr val="tx2"/>
                </a:solidFill>
                <a:effectLst/>
                <a:latin typeface="+mn-lt"/>
                <a:ea typeface="Calibri" panose="020F0502020204030204" pitchFamily="34" charset="0"/>
                <a:cs typeface="Times New Roman" panose="02020603050405020304" pitchFamily="18" charset="0"/>
                <a:hlinkClick r:id="rId2"/>
              </a:rPr>
              <a:t>https://www.logopedapadomi.lv/</a:t>
            </a:r>
            <a:r>
              <a:rPr lang="lv-LV" sz="2000" b="0" dirty="0">
                <a:solidFill>
                  <a:schemeClr val="tx2"/>
                </a:solidFill>
                <a:effectLst/>
                <a:latin typeface="+mn-l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9958580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292907C-9B2A-4548-B452-0845132895E1}"/>
              </a:ext>
            </a:extLst>
          </p:cNvPr>
          <p:cNvSpPr>
            <a:spLocks noGrp="1"/>
          </p:cNvSpPr>
          <p:nvPr>
            <p:ph type="title"/>
          </p:nvPr>
        </p:nvSpPr>
        <p:spPr/>
        <p:txBody>
          <a:bodyPr/>
          <a:lstStyle/>
          <a:p>
            <a:r>
              <a:rPr lang="lv-LV" dirty="0"/>
              <a:t>Izmantotie avoti</a:t>
            </a:r>
          </a:p>
        </p:txBody>
      </p:sp>
      <p:sp>
        <p:nvSpPr>
          <p:cNvPr id="3" name="Satura vietturis 2">
            <a:extLst>
              <a:ext uri="{FF2B5EF4-FFF2-40B4-BE49-F238E27FC236}">
                <a16:creationId xmlns:a16="http://schemas.microsoft.com/office/drawing/2014/main" id="{AE329D90-A559-45D3-AE94-E674B2963243}"/>
              </a:ext>
            </a:extLst>
          </p:cNvPr>
          <p:cNvSpPr>
            <a:spLocks noGrp="1"/>
          </p:cNvSpPr>
          <p:nvPr>
            <p:ph idx="1"/>
          </p:nvPr>
        </p:nvSpPr>
        <p:spPr>
          <a:xfrm>
            <a:off x="323850" y="1773238"/>
            <a:ext cx="8640638" cy="4822825"/>
          </a:xfrm>
        </p:spPr>
        <p:txBody>
          <a:bodyPr/>
          <a:lstStyle/>
          <a:p>
            <a:endParaRPr lang="lv-LV" dirty="0"/>
          </a:p>
          <a:p>
            <a:r>
              <a:rPr lang="lv-LV" dirty="0" err="1"/>
              <a:t>S.Zariņa</a:t>
            </a:r>
            <a:r>
              <a:rPr lang="lv-LV" dirty="0"/>
              <a:t>. Skolotāja grāmata. Metodiskie ieteikumi  pirmsskolas pedagogiem bērnu lasītprasmes veicināšanai </a:t>
            </a:r>
          </a:p>
          <a:p>
            <a:r>
              <a:rPr lang="lv-LV" dirty="0"/>
              <a:t>https://atbalstsizcilibai.lv/lasit/</a:t>
            </a:r>
          </a:p>
          <a:p>
            <a:r>
              <a:rPr lang="lv-LV" dirty="0">
                <a:hlinkClick r:id="rId2"/>
              </a:rPr>
              <a:t>https://blog.acceleratelearning.com/20-best-language-and-literacy-activities-for-preschoolers</a:t>
            </a:r>
            <a:endParaRPr lang="lv-LV" dirty="0"/>
          </a:p>
          <a:p>
            <a:r>
              <a:rPr lang="lv-LV" dirty="0">
                <a:hlinkClick r:id="rId3"/>
              </a:rPr>
              <a:t>https://www.logopedapadomi.lv/</a:t>
            </a:r>
            <a:endParaRPr lang="lv-LV" dirty="0"/>
          </a:p>
          <a:p>
            <a:pPr marL="0" indent="0">
              <a:buNone/>
            </a:pPr>
            <a:endParaRPr lang="lv-LV" dirty="0"/>
          </a:p>
          <a:p>
            <a:endParaRPr lang="lv-LV" dirty="0"/>
          </a:p>
          <a:p>
            <a:endParaRPr lang="lv-LV" dirty="0"/>
          </a:p>
        </p:txBody>
      </p:sp>
    </p:spTree>
    <p:extLst>
      <p:ext uri="{BB962C8B-B14F-4D97-AF65-F5344CB8AC3E}">
        <p14:creationId xmlns:p14="http://schemas.microsoft.com/office/powerpoint/2010/main" val="3261728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587884AA-9EBC-42A0-B5A5-5CECF92E47B2}"/>
              </a:ext>
            </a:extLst>
          </p:cNvPr>
          <p:cNvSpPr>
            <a:spLocks noGrp="1" noChangeArrowheads="1"/>
          </p:cNvSpPr>
          <p:nvPr>
            <p:ph type="title"/>
          </p:nvPr>
        </p:nvSpPr>
        <p:spPr>
          <a:xfrm>
            <a:off x="827088" y="549275"/>
            <a:ext cx="8065392" cy="649288"/>
          </a:xfrm>
        </p:spPr>
        <p:txBody>
          <a:bodyPr/>
          <a:lstStyle/>
          <a:p>
            <a:r>
              <a:rPr lang="lv-LV" altLang="lv-LV" sz="4000" dirty="0">
                <a:latin typeface="Tahoma" panose="020B0604030504040204" pitchFamily="34" charset="0"/>
              </a:rPr>
              <a:t>Lasītprasmes veicināšanas komplekss pirmsskolā</a:t>
            </a:r>
            <a:endParaRPr lang="uk-UA" altLang="lv-LV" sz="4000" dirty="0">
              <a:latin typeface="Tahoma" panose="020B0604030504040204" pitchFamily="34" charset="0"/>
            </a:endParaRPr>
          </a:p>
        </p:txBody>
      </p:sp>
      <p:graphicFrame>
        <p:nvGraphicFramePr>
          <p:cNvPr id="3" name="Shēma 2">
            <a:extLst>
              <a:ext uri="{FF2B5EF4-FFF2-40B4-BE49-F238E27FC236}">
                <a16:creationId xmlns:a16="http://schemas.microsoft.com/office/drawing/2014/main" id="{804EC57C-476D-4A11-B5EE-7D50BDB1F96F}"/>
              </a:ext>
            </a:extLst>
          </p:cNvPr>
          <p:cNvGraphicFramePr/>
          <p:nvPr>
            <p:extLst>
              <p:ext uri="{D42A27DB-BD31-4B8C-83A1-F6EECF244321}">
                <p14:modId xmlns:p14="http://schemas.microsoft.com/office/powerpoint/2010/main" val="352990548"/>
              </p:ext>
            </p:extLst>
          </p:nvPr>
        </p:nvGraphicFramePr>
        <p:xfrm>
          <a:off x="179512" y="1412776"/>
          <a:ext cx="864096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587884AA-9EBC-42A0-B5A5-5CECF92E47B2}"/>
              </a:ext>
            </a:extLst>
          </p:cNvPr>
          <p:cNvSpPr>
            <a:spLocks noGrp="1" noChangeArrowheads="1"/>
          </p:cNvSpPr>
          <p:nvPr>
            <p:ph type="title"/>
          </p:nvPr>
        </p:nvSpPr>
        <p:spPr>
          <a:xfrm>
            <a:off x="827088" y="549275"/>
            <a:ext cx="6697240" cy="649288"/>
          </a:xfrm>
        </p:spPr>
        <p:txBody>
          <a:bodyPr/>
          <a:lstStyle/>
          <a:p>
            <a:pPr algn="ctr"/>
            <a:r>
              <a:rPr lang="lv-LV" altLang="lv-LV" sz="4000" dirty="0" err="1">
                <a:latin typeface="Tahoma" panose="020B0604030504040204" pitchFamily="34" charset="0"/>
              </a:rPr>
              <a:t>Lasītprieka</a:t>
            </a:r>
            <a:r>
              <a:rPr lang="lv-LV" altLang="lv-LV" sz="4000" dirty="0">
                <a:latin typeface="Tahoma" panose="020B0604030504040204" pitchFamily="34" charset="0"/>
              </a:rPr>
              <a:t> veicināšanas vides komponenti </a:t>
            </a:r>
            <a:endParaRPr lang="uk-UA" altLang="lv-LV" sz="4000" dirty="0">
              <a:latin typeface="Tahoma" panose="020B0604030504040204" pitchFamily="34" charset="0"/>
            </a:endParaRPr>
          </a:p>
        </p:txBody>
      </p:sp>
      <p:graphicFrame>
        <p:nvGraphicFramePr>
          <p:cNvPr id="6" name="Satura vietturis 5">
            <a:extLst>
              <a:ext uri="{FF2B5EF4-FFF2-40B4-BE49-F238E27FC236}">
                <a16:creationId xmlns:a16="http://schemas.microsoft.com/office/drawing/2014/main" id="{0FEB4344-B884-4A49-8D9B-5F96F562084B}"/>
              </a:ext>
            </a:extLst>
          </p:cNvPr>
          <p:cNvGraphicFramePr>
            <a:graphicFrameLocks noGrp="1"/>
          </p:cNvGraphicFramePr>
          <p:nvPr>
            <p:ph idx="1"/>
            <p:extLst>
              <p:ext uri="{D42A27DB-BD31-4B8C-83A1-F6EECF244321}">
                <p14:modId xmlns:p14="http://schemas.microsoft.com/office/powerpoint/2010/main" val="26316595"/>
              </p:ext>
            </p:extLst>
          </p:nvPr>
        </p:nvGraphicFramePr>
        <p:xfrm>
          <a:off x="323850" y="1773238"/>
          <a:ext cx="7416800" cy="4822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8796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E67BE40-AE62-4092-944E-B89609E41753}"/>
              </a:ext>
            </a:extLst>
          </p:cNvPr>
          <p:cNvSpPr>
            <a:spLocks noGrp="1"/>
          </p:cNvSpPr>
          <p:nvPr>
            <p:ph type="title"/>
          </p:nvPr>
        </p:nvSpPr>
        <p:spPr/>
        <p:txBody>
          <a:bodyPr/>
          <a:lstStyle/>
          <a:p>
            <a:pPr algn="ctr"/>
            <a:r>
              <a:rPr lang="lv-LV" dirty="0"/>
              <a:t>FIZISKĀ VIDE</a:t>
            </a:r>
          </a:p>
        </p:txBody>
      </p:sp>
      <p:sp>
        <p:nvSpPr>
          <p:cNvPr id="3" name="Satura vietturis 2">
            <a:extLst>
              <a:ext uri="{FF2B5EF4-FFF2-40B4-BE49-F238E27FC236}">
                <a16:creationId xmlns:a16="http://schemas.microsoft.com/office/drawing/2014/main" id="{3C13035D-F0EF-4DD7-875A-D41097F86A52}"/>
              </a:ext>
            </a:extLst>
          </p:cNvPr>
          <p:cNvSpPr>
            <a:spLocks noGrp="1"/>
          </p:cNvSpPr>
          <p:nvPr>
            <p:ph sz="half" idx="1"/>
          </p:nvPr>
        </p:nvSpPr>
        <p:spPr>
          <a:xfrm>
            <a:off x="-15258" y="1844824"/>
            <a:ext cx="3131840" cy="4822825"/>
          </a:xfrm>
        </p:spPr>
        <p:txBody>
          <a:bodyPr/>
          <a:lstStyle/>
          <a:p>
            <a:pPr marL="0" indent="0">
              <a:buNone/>
            </a:pPr>
            <a:r>
              <a:rPr lang="lv-LV" sz="2000" b="1" dirty="0"/>
              <a:t>Lasīšanas ligzda katrā grupā:</a:t>
            </a:r>
          </a:p>
          <a:p>
            <a:r>
              <a:rPr lang="lv-LV" sz="2000" dirty="0"/>
              <a:t>Ērta un pievilcīga lasīšanas vieta – ērti krēsli, spilveni, </a:t>
            </a:r>
            <a:r>
              <a:rPr lang="lv-LV" sz="2000" dirty="0" err="1"/>
              <a:t>pufi</a:t>
            </a:r>
            <a:r>
              <a:rPr lang="lv-LV" sz="2000" dirty="0"/>
              <a:t>, </a:t>
            </a:r>
            <a:r>
              <a:rPr lang="lv-LV" sz="2000" dirty="0" err="1"/>
              <a:t>sēžammaisi</a:t>
            </a:r>
            <a:r>
              <a:rPr lang="lv-LV" sz="2000" dirty="0"/>
              <a:t>, labs apgaismojums</a:t>
            </a:r>
          </a:p>
          <a:p>
            <a:r>
              <a:rPr lang="lv-LV" sz="2000" dirty="0"/>
              <a:t>Plaukts ar krāsainām, saistošām grāmatām ar lieliem attēliem un vienkāršiem vārdiem.</a:t>
            </a:r>
          </a:p>
          <a:p>
            <a:r>
              <a:rPr lang="lv-LV" sz="2000" dirty="0"/>
              <a:t>Regulāri tiek mainītas grāmatas, lai saglabātu bērnu interesi.</a:t>
            </a:r>
          </a:p>
          <a:p>
            <a:pPr marL="0" indent="0">
              <a:buNone/>
            </a:pPr>
            <a:endParaRPr lang="lv-LV" sz="2000" dirty="0"/>
          </a:p>
          <a:p>
            <a:endParaRPr lang="lv-LV" sz="2200" dirty="0"/>
          </a:p>
          <a:p>
            <a:endParaRPr lang="lv-LV" dirty="0"/>
          </a:p>
        </p:txBody>
      </p:sp>
      <p:pic>
        <p:nvPicPr>
          <p:cNvPr id="1026" name="Picture 2" descr="Lasīšanas pēcpusdienas. 22">
            <a:extLst>
              <a:ext uri="{FF2B5EF4-FFF2-40B4-BE49-F238E27FC236}">
                <a16:creationId xmlns:a16="http://schemas.microsoft.com/office/drawing/2014/main" id="{546AF154-8F96-49FB-A266-CAF90675834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039112" y="1899289"/>
            <a:ext cx="5976615" cy="4482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792143"/>
      </p:ext>
    </p:extLst>
  </p:cSld>
  <p:clrMapOvr>
    <a:masterClrMapping/>
  </p:clrMapOvr>
</p:sld>
</file>

<file path=ppt/theme/theme1.xml><?xml version="1.0" encoding="utf-8"?>
<a:theme xmlns:a="http://schemas.openxmlformats.org/drawingml/2006/main" name="template">
  <a:themeElements>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lv-LV"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lv-LV"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emplate 1">
        <a:dk1>
          <a:srgbClr val="4D4D4D"/>
        </a:dk1>
        <a:lt1>
          <a:srgbClr val="FFFFFF"/>
        </a:lt1>
        <a:dk2>
          <a:srgbClr val="000000"/>
        </a:dk2>
        <a:lt2>
          <a:srgbClr val="D5E1F3"/>
        </a:lt2>
        <a:accent1>
          <a:srgbClr val="BC4417"/>
        </a:accent1>
        <a:accent2>
          <a:srgbClr val="CF9C1C"/>
        </a:accent2>
        <a:accent3>
          <a:srgbClr val="FFFFFF"/>
        </a:accent3>
        <a:accent4>
          <a:srgbClr val="404040"/>
        </a:accent4>
        <a:accent5>
          <a:srgbClr val="DAB0AB"/>
        </a:accent5>
        <a:accent6>
          <a:srgbClr val="BB8D18"/>
        </a:accent6>
        <a:hlink>
          <a:srgbClr val="E8C97C"/>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986615"/>
        </a:lt2>
        <a:accent1>
          <a:srgbClr val="BF4413"/>
        </a:accent1>
        <a:accent2>
          <a:srgbClr val="FFAB21"/>
        </a:accent2>
        <a:accent3>
          <a:srgbClr val="FFFFFF"/>
        </a:accent3>
        <a:accent4>
          <a:srgbClr val="404040"/>
        </a:accent4>
        <a:accent5>
          <a:srgbClr val="DCB0AA"/>
        </a:accent5>
        <a:accent6>
          <a:srgbClr val="E79B1D"/>
        </a:accent6>
        <a:hlink>
          <a:srgbClr val="C5A379"/>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4A1B17"/>
        </a:lt2>
        <a:accent1>
          <a:srgbClr val="C66C00"/>
        </a:accent1>
        <a:accent2>
          <a:srgbClr val="FED416"/>
        </a:accent2>
        <a:accent3>
          <a:srgbClr val="FFFFFF"/>
        </a:accent3>
        <a:accent4>
          <a:srgbClr val="404040"/>
        </a:accent4>
        <a:accent5>
          <a:srgbClr val="DFBAAA"/>
        </a:accent5>
        <a:accent6>
          <a:srgbClr val="E6C013"/>
        </a:accent6>
        <a:hlink>
          <a:srgbClr val="FFDE93"/>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570301"/>
        </a:lt2>
        <a:accent1>
          <a:srgbClr val="D37E00"/>
        </a:accent1>
        <a:accent2>
          <a:srgbClr val="F5CB03"/>
        </a:accent2>
        <a:accent3>
          <a:srgbClr val="FFFFFF"/>
        </a:accent3>
        <a:accent4>
          <a:srgbClr val="404040"/>
        </a:accent4>
        <a:accent5>
          <a:srgbClr val="E6C0AA"/>
        </a:accent5>
        <a:accent6>
          <a:srgbClr val="DEB802"/>
        </a:accent6>
        <a:hlink>
          <a:srgbClr val="D86001"/>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713C0C"/>
        </a:lt2>
        <a:accent1>
          <a:srgbClr val="E4B058"/>
        </a:accent1>
        <a:accent2>
          <a:srgbClr val="FDD912"/>
        </a:accent2>
        <a:accent3>
          <a:srgbClr val="FFFFFF"/>
        </a:accent3>
        <a:accent4>
          <a:srgbClr val="404040"/>
        </a:accent4>
        <a:accent5>
          <a:srgbClr val="EFD4B4"/>
        </a:accent5>
        <a:accent6>
          <a:srgbClr val="E5C40F"/>
        </a:accent6>
        <a:hlink>
          <a:srgbClr val="E0630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953900"/>
        </a:lt2>
        <a:accent1>
          <a:srgbClr val="B65300"/>
        </a:accent1>
        <a:accent2>
          <a:srgbClr val="CE6A00"/>
        </a:accent2>
        <a:accent3>
          <a:srgbClr val="FFFFFF"/>
        </a:accent3>
        <a:accent4>
          <a:srgbClr val="404040"/>
        </a:accent4>
        <a:accent5>
          <a:srgbClr val="D7B3AA"/>
        </a:accent5>
        <a:accent6>
          <a:srgbClr val="BA5F00"/>
        </a:accent6>
        <a:hlink>
          <a:srgbClr val="F0A806"/>
        </a:hlink>
        <a:folHlink>
          <a:srgbClr val="FFE6C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D87200"/>
        </a:lt2>
        <a:accent1>
          <a:srgbClr val="E29B07"/>
        </a:accent1>
        <a:accent2>
          <a:srgbClr val="EDBF03"/>
        </a:accent2>
        <a:accent3>
          <a:srgbClr val="FFFFFF"/>
        </a:accent3>
        <a:accent4>
          <a:srgbClr val="404040"/>
        </a:accent4>
        <a:accent5>
          <a:srgbClr val="EECBAA"/>
        </a:accent5>
        <a:accent6>
          <a:srgbClr val="D7AD02"/>
        </a:accent6>
        <a:hlink>
          <a:srgbClr val="7CA43F"/>
        </a:hlink>
        <a:folHlink>
          <a:srgbClr val="FFE6C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D24D06"/>
        </a:lt2>
        <a:accent1>
          <a:srgbClr val="E59709"/>
        </a:accent1>
        <a:accent2>
          <a:srgbClr val="E9AC24"/>
        </a:accent2>
        <a:accent3>
          <a:srgbClr val="FFFFFF"/>
        </a:accent3>
        <a:accent4>
          <a:srgbClr val="404040"/>
        </a:accent4>
        <a:accent5>
          <a:srgbClr val="F0C9AA"/>
        </a:accent5>
        <a:accent6>
          <a:srgbClr val="D39B20"/>
        </a:accent6>
        <a:hlink>
          <a:srgbClr val="F7B80B"/>
        </a:hlink>
        <a:folHlink>
          <a:srgbClr val="FFE6C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CD5003"/>
        </a:lt2>
        <a:accent1>
          <a:srgbClr val="419DCF"/>
        </a:accent1>
        <a:accent2>
          <a:srgbClr val="BC1F1F"/>
        </a:accent2>
        <a:accent3>
          <a:srgbClr val="FFFFFF"/>
        </a:accent3>
        <a:accent4>
          <a:srgbClr val="404040"/>
        </a:accent4>
        <a:accent5>
          <a:srgbClr val="B0CCE4"/>
        </a:accent5>
        <a:accent6>
          <a:srgbClr val="AA1B1B"/>
        </a:accent6>
        <a:hlink>
          <a:srgbClr val="FFE42F"/>
        </a:hlink>
        <a:folHlink>
          <a:srgbClr val="FFE6C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DF2905"/>
        </a:lt2>
        <a:accent1>
          <a:srgbClr val="D05203"/>
        </a:accent1>
        <a:accent2>
          <a:srgbClr val="72A3E1"/>
        </a:accent2>
        <a:accent3>
          <a:srgbClr val="FFFFFF"/>
        </a:accent3>
        <a:accent4>
          <a:srgbClr val="404040"/>
        </a:accent4>
        <a:accent5>
          <a:srgbClr val="E4B3AA"/>
        </a:accent5>
        <a:accent6>
          <a:srgbClr val="6793CC"/>
        </a:accent6>
        <a:hlink>
          <a:srgbClr val="F3A105"/>
        </a:hlink>
        <a:folHlink>
          <a:srgbClr val="EAEAE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dizains">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dizains">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2705</TotalTime>
  <Words>1026</Words>
  <Application>Microsoft Office PowerPoint</Application>
  <PresentationFormat>On-screen Show (4:3)</PresentationFormat>
  <Paragraphs>223</Paragraphs>
  <Slides>60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굴림</vt:lpstr>
      <vt:lpstr>Tahoma</vt:lpstr>
      <vt:lpstr>Times New Roman</vt:lpstr>
      <vt:lpstr>Verdana</vt:lpstr>
      <vt:lpstr>template</vt:lpstr>
      <vt:lpstr>PowerPoint Presentation</vt:lpstr>
      <vt:lpstr>Kas ir lasītprasme?</vt:lpstr>
      <vt:lpstr>Agrīnas lasītprasmes un valodas attīstības nozīme </vt:lpstr>
      <vt:lpstr>Agrīnas lasītprasmes un valodas attīstības nozīme </vt:lpstr>
      <vt:lpstr>Agrīnas lasītprasmes un valodas attīstības nozīme </vt:lpstr>
      <vt:lpstr>Agrīnas lasītprasmes un valodas attīstības nozīme </vt:lpstr>
      <vt:lpstr>Lasītprasmes veicināšanas komplekss pirmsskolā</vt:lpstr>
      <vt:lpstr>Lasītprieka veicināšanas vides komponenti </vt:lpstr>
      <vt:lpstr>FIZISKĀ VIDE</vt:lpstr>
      <vt:lpstr>FIZISKĀ VIDE Vecāku, pedagogu  līdzdalība vides veidošanā</vt:lpstr>
      <vt:lpstr>FIZISKĀ VIDE</vt:lpstr>
      <vt:lpstr> FIZISKĀ VIDE </vt:lpstr>
      <vt:lpstr>FIZISKĀ VIDE Vizualizācija</vt:lpstr>
      <vt:lpstr>FIZISKĀ VIDE IZGLĪTOJAMO LĪDZDALĪBA VIDES VEIDOŠANĀ</vt:lpstr>
      <vt:lpstr>PowerPoint Presentation</vt:lpstr>
      <vt:lpstr>FIZISKĀ VIDE IZGLĪTOJAMO LĪDZDALĪBA VIDES VEIDOŠANĀ</vt:lpstr>
      <vt:lpstr>FIZISKĀ VIDE IZGLĪTOJAMO LĪDZDALĪBA VIDES VEIDOŠANĀ</vt:lpstr>
      <vt:lpstr>FIZISKĀ VIDE IZGLĪTOJAMO LĪDZDALĪBA VIDES VEIDOŠANĀ</vt:lpstr>
      <vt:lpstr>FIZISKĀ VIDE IZGLĪTOJAMO LĪDZDALĪBA VIDES VEIDOŠANĀ</vt:lpstr>
      <vt:lpstr>PowerPoint Presentation</vt:lpstr>
      <vt:lpstr>PowerPoint Presentation</vt:lpstr>
      <vt:lpstr>PowerPoint Presentation</vt:lpstr>
      <vt:lpstr>PowerPoint Presentation</vt:lpstr>
      <vt:lpstr>PowerPoint Presentation</vt:lpstr>
      <vt:lpstr>PowerPoint Presentation</vt:lpstr>
      <vt:lpstr>FIZISKĀ VIDE SPILVENI AR VĀRDA PIRMO BURTU. VECĀKU LĪDZDALĪBA.</vt:lpstr>
      <vt:lpstr>FIZISKĀ VIDE SPILVENI AR VĀRDA PIRMO BURTU. VECĀKU LĪDZDLALĪBA.</vt:lpstr>
      <vt:lpstr> SOCIĀLĀ VIDE </vt:lpstr>
      <vt:lpstr> SOCIĀLĀ VIDE </vt:lpstr>
      <vt:lpstr> SOCIĀLĀ VIDE </vt:lpstr>
      <vt:lpstr> SOCIĀLĀ VIDE </vt:lpstr>
      <vt:lpstr> SOCIĀLĀ VIDE </vt:lpstr>
      <vt:lpstr> SOCIĀLĀ VIDE </vt:lpstr>
      <vt:lpstr> SOCIĀLĀ VIDE </vt:lpstr>
      <vt:lpstr> SOCIĀLĀ VIDE </vt:lpstr>
      <vt:lpstr> SOCIĀLĀ VIDE </vt:lpstr>
      <vt:lpstr> SOCIĀLĀ VIDE </vt:lpstr>
      <vt:lpstr> SOCIĀLĀ VIDE </vt:lpstr>
      <vt:lpstr> SOCIĀLĀ VIDE </vt:lpstr>
      <vt:lpstr> SOCIĀLĀ VIDE </vt:lpstr>
      <vt:lpstr> DIGITĀLĀS IESPĒJAS </vt:lpstr>
      <vt:lpstr>Digitālie rīki lasītprasmes veicināšanai mūsu iestādē Ekrāna digitālie rīki </vt:lpstr>
      <vt:lpstr>Digitālie rīki lasītprasmes veicināšanai mūsu iestādē  Bezekrāna digitālie rīki </vt:lpstr>
      <vt:lpstr> Digitālās iespējas </vt:lpstr>
      <vt:lpstr>Aktīvāko  lasītāju apbalvošana</vt:lpstr>
      <vt:lpstr> MOTIVĒJOŠAS AKTIVITĀTES </vt:lpstr>
      <vt:lpstr>MOTIVĒJOŠAS AKTIVITĀTES </vt:lpstr>
      <vt:lpstr> MOTIVĒJOŠAS AKTIVITĀTES Sadarbība ar Daugavpils Tehnoloģiju vidusskolu-liceju </vt:lpstr>
      <vt:lpstr> MOTIVĒJOŠAS AKTIVITĀTES Sadarbība ar Daugavpils Tehnoloģiju vidusskolu-liceju</vt:lpstr>
      <vt:lpstr> MOTIVĒJOŠAS AKTIVITĀTES Sadarbība ar Daugavpils Tehnoloģiju vidusskolu-liceju</vt:lpstr>
      <vt:lpstr> MOTIVĒJOŠAS AKTIVITĀTES Sadarbība ar Daugavpils Tehnoloģiju vidusskolu-liceju</vt:lpstr>
      <vt:lpstr> MOTIVĒJOŠAS AKTIVITĀTES Sadarbība ar Daugavpils Tehnoloģiju vidusskolu-liceju</vt:lpstr>
      <vt:lpstr> MOTIVĒJOŠAS AKTIVITĀTES Sirmā stunda “Dāvā prieku lasot!” </vt:lpstr>
      <vt:lpstr> MOTIVĒJOŠAS AKTIVITĀTES Bibliotekārā stunda “Ķer burtus kā saules zaķēnus mazus” </vt:lpstr>
      <vt:lpstr> MOTIVĒJOŠAS AKTIVITĀTES Lasīšanas izaicinājumi </vt:lpstr>
      <vt:lpstr> MOTIVĒJOŠAS  AKTIVITĀTES </vt:lpstr>
      <vt:lpstr> MOTIVĒJOŠAS  AKTIVITĀTES </vt:lpstr>
      <vt:lpstr> MOTIVĒJOŠAS AKTIVITĀTES Plakāti</vt:lpstr>
      <vt:lpstr>PowerPoint Presentation</vt:lpstr>
      <vt:lpstr>Izmantotie avoti</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Lasītprasmes veicināšana</dc:title>
  <dc:creator>Julija Sivacova</dc:creator>
  <cp:lastModifiedBy>200309</cp:lastModifiedBy>
  <cp:revision>109</cp:revision>
  <cp:lastPrinted>2025-02-25T12:52:05Z</cp:lastPrinted>
  <dcterms:created xsi:type="dcterms:W3CDTF">2025-02-07T09:23:03Z</dcterms:created>
  <dcterms:modified xsi:type="dcterms:W3CDTF">2025-04-15T05:17:01Z</dcterms:modified>
</cp:coreProperties>
</file>